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4581" r:id="rId1"/>
  </p:sldMasterIdLst>
  <p:notesMasterIdLst>
    <p:notesMasterId r:id="rId56"/>
  </p:notesMasterIdLst>
  <p:handoutMasterIdLst>
    <p:handoutMasterId r:id="rId57"/>
  </p:handoutMasterIdLst>
  <p:sldIdLst>
    <p:sldId id="256" r:id="rId2"/>
    <p:sldId id="350" r:id="rId3"/>
    <p:sldId id="382" r:id="rId4"/>
    <p:sldId id="332" r:id="rId5"/>
    <p:sldId id="260" r:id="rId6"/>
    <p:sldId id="373" r:id="rId7"/>
    <p:sldId id="385" r:id="rId8"/>
    <p:sldId id="287" r:id="rId9"/>
    <p:sldId id="334" r:id="rId10"/>
    <p:sldId id="335" r:id="rId11"/>
    <p:sldId id="262" r:id="rId12"/>
    <p:sldId id="351" r:id="rId13"/>
    <p:sldId id="263" r:id="rId14"/>
    <p:sldId id="352" r:id="rId15"/>
    <p:sldId id="264" r:id="rId16"/>
    <p:sldId id="338" r:id="rId17"/>
    <p:sldId id="289" r:id="rId18"/>
    <p:sldId id="387" r:id="rId19"/>
    <p:sldId id="370" r:id="rId20"/>
    <p:sldId id="266" r:id="rId21"/>
    <p:sldId id="327" r:id="rId22"/>
    <p:sldId id="339" r:id="rId23"/>
    <p:sldId id="340" r:id="rId24"/>
    <p:sldId id="390" r:id="rId25"/>
    <p:sldId id="391" r:id="rId26"/>
    <p:sldId id="355" r:id="rId27"/>
    <p:sldId id="369" r:id="rId28"/>
    <p:sldId id="356" r:id="rId29"/>
    <p:sldId id="326" r:id="rId30"/>
    <p:sldId id="349" r:id="rId31"/>
    <p:sldId id="341" r:id="rId32"/>
    <p:sldId id="311" r:id="rId33"/>
    <p:sldId id="358" r:id="rId34"/>
    <p:sldId id="331" r:id="rId35"/>
    <p:sldId id="359" r:id="rId36"/>
    <p:sldId id="360" r:id="rId37"/>
    <p:sldId id="357" r:id="rId38"/>
    <p:sldId id="312" r:id="rId39"/>
    <p:sldId id="315" r:id="rId40"/>
    <p:sldId id="371" r:id="rId41"/>
    <p:sldId id="316" r:id="rId42"/>
    <p:sldId id="388" r:id="rId43"/>
    <p:sldId id="389" r:id="rId44"/>
    <p:sldId id="347" r:id="rId45"/>
    <p:sldId id="348" r:id="rId46"/>
    <p:sldId id="320" r:id="rId47"/>
    <p:sldId id="372" r:id="rId48"/>
    <p:sldId id="386" r:id="rId49"/>
    <p:sldId id="321" r:id="rId50"/>
    <p:sldId id="375" r:id="rId51"/>
    <p:sldId id="374" r:id="rId52"/>
    <p:sldId id="343" r:id="rId53"/>
    <p:sldId id="346" r:id="rId54"/>
    <p:sldId id="329" r:id="rId55"/>
  </p:sldIdLst>
  <p:sldSz cx="9144000" cy="6858000" type="screen4x3"/>
  <p:notesSz cx="7315200" cy="9601200"/>
  <p:defaultTextStyle>
    <a:defPPr>
      <a:defRPr lang="en-GB"/>
    </a:defPPr>
    <a:lvl1pPr algn="l" defTabSz="457200" rtl="0" eaLnBrk="0" fontAlgn="base" hangingPunct="0">
      <a:spcBef>
        <a:spcPct val="0"/>
      </a:spcBef>
      <a:spcAft>
        <a:spcPct val="0"/>
      </a:spcAft>
      <a:defRPr sz="1400" kern="1200">
        <a:solidFill>
          <a:schemeClr val="bg1"/>
        </a:solidFill>
        <a:latin typeface="Calibri" pitchFamily="34" charset="0"/>
        <a:ea typeface="SimSun" pitchFamily="2" charset="-122"/>
        <a:cs typeface="+mn-cs"/>
      </a:defRPr>
    </a:lvl1pPr>
    <a:lvl2pPr marL="742950" indent="-285750" algn="l" defTabSz="457200" rtl="0" eaLnBrk="0" fontAlgn="base" hangingPunct="0">
      <a:spcBef>
        <a:spcPct val="0"/>
      </a:spcBef>
      <a:spcAft>
        <a:spcPct val="0"/>
      </a:spcAft>
      <a:defRPr sz="1400" kern="1200">
        <a:solidFill>
          <a:schemeClr val="bg1"/>
        </a:solidFill>
        <a:latin typeface="Calibri" pitchFamily="34" charset="0"/>
        <a:ea typeface="SimSun" pitchFamily="2" charset="-122"/>
        <a:cs typeface="+mn-cs"/>
      </a:defRPr>
    </a:lvl2pPr>
    <a:lvl3pPr marL="1143000" indent="-228600" algn="l" defTabSz="457200" rtl="0" eaLnBrk="0" fontAlgn="base" hangingPunct="0">
      <a:spcBef>
        <a:spcPct val="0"/>
      </a:spcBef>
      <a:spcAft>
        <a:spcPct val="0"/>
      </a:spcAft>
      <a:defRPr sz="1400" kern="1200">
        <a:solidFill>
          <a:schemeClr val="bg1"/>
        </a:solidFill>
        <a:latin typeface="Calibri" pitchFamily="34" charset="0"/>
        <a:ea typeface="SimSun" pitchFamily="2" charset="-122"/>
        <a:cs typeface="+mn-cs"/>
      </a:defRPr>
    </a:lvl3pPr>
    <a:lvl4pPr marL="1600200" indent="-228600" algn="l" defTabSz="457200" rtl="0" eaLnBrk="0" fontAlgn="base" hangingPunct="0">
      <a:spcBef>
        <a:spcPct val="0"/>
      </a:spcBef>
      <a:spcAft>
        <a:spcPct val="0"/>
      </a:spcAft>
      <a:defRPr sz="1400" kern="1200">
        <a:solidFill>
          <a:schemeClr val="bg1"/>
        </a:solidFill>
        <a:latin typeface="Calibri" pitchFamily="34" charset="0"/>
        <a:ea typeface="SimSun" pitchFamily="2" charset="-122"/>
        <a:cs typeface="+mn-cs"/>
      </a:defRPr>
    </a:lvl4pPr>
    <a:lvl5pPr marL="2057400" indent="-228600" algn="l" defTabSz="457200" rtl="0" eaLnBrk="0" fontAlgn="base" hangingPunct="0">
      <a:spcBef>
        <a:spcPct val="0"/>
      </a:spcBef>
      <a:spcAft>
        <a:spcPct val="0"/>
      </a:spcAft>
      <a:defRPr sz="1400" kern="1200">
        <a:solidFill>
          <a:schemeClr val="bg1"/>
        </a:solidFill>
        <a:latin typeface="Calibri" pitchFamily="34" charset="0"/>
        <a:ea typeface="SimSun" pitchFamily="2" charset="-122"/>
        <a:cs typeface="+mn-cs"/>
      </a:defRPr>
    </a:lvl5pPr>
    <a:lvl6pPr marL="2286000" algn="l" defTabSz="914400" rtl="0" eaLnBrk="1" latinLnBrk="0" hangingPunct="1">
      <a:defRPr sz="1400" kern="1200">
        <a:solidFill>
          <a:schemeClr val="bg1"/>
        </a:solidFill>
        <a:latin typeface="Calibri" pitchFamily="34" charset="0"/>
        <a:ea typeface="SimSun" pitchFamily="2" charset="-122"/>
        <a:cs typeface="+mn-cs"/>
      </a:defRPr>
    </a:lvl6pPr>
    <a:lvl7pPr marL="2743200" algn="l" defTabSz="914400" rtl="0" eaLnBrk="1" latinLnBrk="0" hangingPunct="1">
      <a:defRPr sz="1400" kern="1200">
        <a:solidFill>
          <a:schemeClr val="bg1"/>
        </a:solidFill>
        <a:latin typeface="Calibri" pitchFamily="34" charset="0"/>
        <a:ea typeface="SimSun" pitchFamily="2" charset="-122"/>
        <a:cs typeface="+mn-cs"/>
      </a:defRPr>
    </a:lvl7pPr>
    <a:lvl8pPr marL="3200400" algn="l" defTabSz="914400" rtl="0" eaLnBrk="1" latinLnBrk="0" hangingPunct="1">
      <a:defRPr sz="1400" kern="1200">
        <a:solidFill>
          <a:schemeClr val="bg1"/>
        </a:solidFill>
        <a:latin typeface="Calibri" pitchFamily="34" charset="0"/>
        <a:ea typeface="SimSun" pitchFamily="2" charset="-122"/>
        <a:cs typeface="+mn-cs"/>
      </a:defRPr>
    </a:lvl8pPr>
    <a:lvl9pPr marL="3657600" algn="l" defTabSz="914400" rtl="0" eaLnBrk="1" latinLnBrk="0" hangingPunct="1">
      <a:defRPr sz="1400" kern="1200">
        <a:solidFill>
          <a:schemeClr val="bg1"/>
        </a:solidFill>
        <a:latin typeface="Calibri" pitchFamily="34" charset="0"/>
        <a:ea typeface="SimSun"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DA2BF"/>
    <a:srgbClr val="336699"/>
    <a:srgbClr val="FFFFFF"/>
    <a:srgbClr val="FFCC99"/>
    <a:srgbClr val="6699FF"/>
    <a:srgbClr val="FF00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0" autoAdjust="0"/>
    <p:restoredTop sz="74955" autoAdjust="0"/>
  </p:normalViewPr>
  <p:slideViewPr>
    <p:cSldViewPr>
      <p:cViewPr varScale="1">
        <p:scale>
          <a:sx n="65" d="100"/>
          <a:sy n="65" d="100"/>
        </p:scale>
        <p:origin x="1272"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772" y="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wrap="square" lIns="96653" tIns="48327" rIns="96653" bIns="48327" numCol="1" anchor="t" anchorCtr="0" compatLnSpc="1">
            <a:prstTxWarp prst="textNoShape">
              <a:avLst/>
            </a:prstTxWarp>
          </a:bodyPr>
          <a:lstStyle>
            <a:lvl1pPr eaLnBrk="1" hangingPunct="1">
              <a:buClr>
                <a:srgbClr val="000000"/>
              </a:buClr>
              <a:buSzPct val="100000"/>
              <a:buFont typeface="Times New Roman" panose="02020603050405020304" pitchFamily="18" charset="0"/>
              <a:buNone/>
              <a:defRPr sz="1200"/>
            </a:lvl1pPr>
          </a:lstStyle>
          <a:p>
            <a:pPr>
              <a:defRPr/>
            </a:pPr>
            <a:endParaRPr lang="en-US" altLang="en-US"/>
          </a:p>
        </p:txBody>
      </p:sp>
      <p:sp>
        <p:nvSpPr>
          <p:cNvPr id="3" name="Date Placeholder 2"/>
          <p:cNvSpPr>
            <a:spLocks noGrp="1"/>
          </p:cNvSpPr>
          <p:nvPr>
            <p:ph type="dt" sz="quarter" idx="1"/>
          </p:nvPr>
        </p:nvSpPr>
        <p:spPr>
          <a:xfrm>
            <a:off x="4142962" y="0"/>
            <a:ext cx="3170583" cy="480388"/>
          </a:xfrm>
          <a:prstGeom prst="rect">
            <a:avLst/>
          </a:prstGeom>
        </p:spPr>
        <p:txBody>
          <a:bodyPr vert="horz" wrap="square" lIns="96653" tIns="48327" rIns="96653" bIns="48327" numCol="1" anchor="t"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lvl1pPr>
          </a:lstStyle>
          <a:p>
            <a:pPr>
              <a:defRPr/>
            </a:pPr>
            <a:endParaRPr lang="en-US" alt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wrap="square" lIns="96653" tIns="48327" rIns="96653" bIns="48327" numCol="1" anchor="b" anchorCtr="0" compatLnSpc="1">
            <a:prstTxWarp prst="textNoShape">
              <a:avLst/>
            </a:prstTxWarp>
          </a:bodyPr>
          <a:lstStyle>
            <a:lvl1pPr eaLnBrk="1" hangingPunct="1">
              <a:buClr>
                <a:srgbClr val="000000"/>
              </a:buClr>
              <a:buSzPct val="100000"/>
              <a:buFont typeface="Times New Roman" panose="02020603050405020304" pitchFamily="18" charset="0"/>
              <a:buNone/>
              <a:defRPr sz="1200"/>
            </a:lvl1pPr>
          </a:lstStyle>
          <a:p>
            <a:pPr>
              <a:defRPr/>
            </a:pPr>
            <a:endParaRPr lang="en-US" alt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wrap="square" lIns="96653" tIns="48327" rIns="96653" bIns="48327" numCol="1" anchor="b" anchorCtr="0" compatLnSpc="1">
            <a:prstTxWarp prst="textNoShape">
              <a:avLst/>
            </a:prstTxWarp>
          </a:bodyPr>
          <a:lstStyle>
            <a:lvl1pPr algn="r" eaLnBrk="1" hangingPunct="1">
              <a:buClr>
                <a:srgbClr val="000000"/>
              </a:buClr>
              <a:buSzPct val="100000"/>
              <a:buFont typeface="Times New Roman" pitchFamily="18" charset="0"/>
              <a:buNone/>
              <a:defRPr sz="1200"/>
            </a:lvl1pPr>
          </a:lstStyle>
          <a:p>
            <a:fld id="{4D199113-39A2-431D-B2A1-7052DE6CC6AB}" type="slidenum">
              <a:rPr lang="en-US" altLang="en-US"/>
              <a:pPr/>
              <a:t>‹#›</a:t>
            </a:fld>
            <a:endParaRPr lang="en-US" altLang="en-US"/>
          </a:p>
        </p:txBody>
      </p:sp>
    </p:spTree>
    <p:extLst>
      <p:ext uri="{BB962C8B-B14F-4D97-AF65-F5344CB8AC3E}">
        <p14:creationId xmlns:p14="http://schemas.microsoft.com/office/powerpoint/2010/main" val="301536761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p:cNvSpPr>
            <a:spLocks noChangeArrowheads="1"/>
          </p:cNvSpPr>
          <p:nvPr/>
        </p:nvSpPr>
        <p:spPr bwMode="auto">
          <a:xfrm>
            <a:off x="0" y="0"/>
            <a:ext cx="7315200" cy="96012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6653" tIns="48327" rIns="96653" bIns="48327" anchor="ctr"/>
          <a:lstStyle/>
          <a:p>
            <a:pPr algn="ctr" eaLnBrk="1" hangingPunct="1">
              <a:buClr>
                <a:srgbClr val="000000"/>
              </a:buClr>
              <a:buSzPct val="100000"/>
              <a:buFont typeface="Times New Roman" pitchFamily="18" charset="0"/>
              <a:buNone/>
            </a:pPr>
            <a:endParaRPr lang="en-US" altLang="en-US"/>
          </a:p>
        </p:txBody>
      </p:sp>
      <p:sp>
        <p:nvSpPr>
          <p:cNvPr id="4099" name="Text Box 2"/>
          <p:cNvSpPr txBox="1">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6653" tIns="48327" rIns="96653" bIns="48327" anchor="ctr"/>
          <a:lstStyle/>
          <a:p>
            <a:pPr algn="ctr" eaLnBrk="1" hangingPunct="1">
              <a:buClr>
                <a:srgbClr val="000000"/>
              </a:buClr>
              <a:buSzPct val="100000"/>
              <a:buFont typeface="Times New Roman" pitchFamily="18" charset="0"/>
              <a:buNone/>
            </a:pPr>
            <a:endParaRPr lang="en-US" altLang="en-US"/>
          </a:p>
        </p:txBody>
      </p:sp>
      <p:sp>
        <p:nvSpPr>
          <p:cNvPr id="4100" name="Text Box 3"/>
          <p:cNvSpPr txBox="1">
            <a:spLocks noChangeArrowheads="1"/>
          </p:cNvSpPr>
          <p:nvPr/>
        </p:nvSpPr>
        <p:spPr bwMode="auto">
          <a:xfrm>
            <a:off x="4142962"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6653" tIns="48327" rIns="96653" bIns="48327" anchor="ctr"/>
          <a:lstStyle/>
          <a:p>
            <a:pPr algn="ctr" eaLnBrk="1" hangingPunct="1">
              <a:buClr>
                <a:srgbClr val="000000"/>
              </a:buClr>
              <a:buSzPct val="100000"/>
              <a:buFont typeface="Times New Roman" pitchFamily="18" charset="0"/>
              <a:buNone/>
            </a:pPr>
            <a:endParaRPr lang="en-US" altLang="en-US"/>
          </a:p>
        </p:txBody>
      </p:sp>
      <p:sp>
        <p:nvSpPr>
          <p:cNvPr id="4101" name="Rectangle 4"/>
          <p:cNvSpPr>
            <a:spLocks noGrp="1" noRot="1" noChangeAspect="1" noChangeArrowheads="1"/>
          </p:cNvSpPr>
          <p:nvPr>
            <p:ph type="sldImg"/>
          </p:nvPr>
        </p:nvSpPr>
        <p:spPr bwMode="auto">
          <a:xfrm>
            <a:off x="1257300" y="719138"/>
            <a:ext cx="4799013" cy="359886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9" name="Rectangle 7"/>
          <p:cNvSpPr>
            <a:spLocks noGrp="1" noChangeArrowheads="1"/>
          </p:cNvSpPr>
          <p:nvPr>
            <p:ph type="sldNum"/>
          </p:nvPr>
        </p:nvSpPr>
        <p:spPr bwMode="auto">
          <a:xfrm>
            <a:off x="4142962" y="9119172"/>
            <a:ext cx="2766391" cy="321352"/>
          </a:xfrm>
          <a:prstGeom prst="rect">
            <a:avLst/>
          </a:prstGeom>
          <a:noFill/>
          <a:ln w="9525">
            <a:noFill/>
            <a:round/>
            <a:headEnd/>
            <a:tailEnd/>
          </a:ln>
          <a:effectLst/>
        </p:spPr>
        <p:txBody>
          <a:bodyPr vert="horz" wrap="square" lIns="95131" tIns="49468" rIns="95131" bIns="49468" numCol="1" anchor="b" anchorCtr="0" compatLnSpc="1">
            <a:prstTxWarp prst="textNoShape">
              <a:avLst/>
            </a:prstTxWarp>
          </a:bodyPr>
          <a:lstStyle>
            <a:lvl1pPr algn="r" eaLnBrk="1" hangingPunct="1">
              <a:buSzPct val="100000"/>
              <a:tabLst>
                <a:tab pos="764075" algn="l"/>
                <a:tab pos="1529798" algn="l"/>
                <a:tab pos="2293873" algn="l"/>
                <a:tab pos="3059594" algn="l"/>
              </a:tabLst>
              <a:defRPr>
                <a:solidFill>
                  <a:srgbClr val="000000"/>
                </a:solidFill>
              </a:defRPr>
            </a:lvl1pPr>
          </a:lstStyle>
          <a:p>
            <a:fld id="{B96C1B84-92ED-442C-B37E-660F4F8D5DED}" type="slidenum">
              <a:rPr lang="en-US" altLang="en-US"/>
              <a:pPr/>
              <a:t>‹#›</a:t>
            </a:fld>
            <a:endParaRPr lang="en-US" altLang="en-US"/>
          </a:p>
        </p:txBody>
      </p:sp>
      <p:sp>
        <p:nvSpPr>
          <p:cNvPr id="2" name="Notes Placeholder 1"/>
          <p:cNvSpPr>
            <a:spLocks noGrp="1"/>
          </p:cNvSpPr>
          <p:nvPr>
            <p:ph type="body" sz="quarter" idx="3"/>
          </p:nvPr>
        </p:nvSpPr>
        <p:spPr>
          <a:xfrm>
            <a:off x="732183" y="4561226"/>
            <a:ext cx="5850835" cy="4320213"/>
          </a:xfrm>
          <a:prstGeom prst="rect">
            <a:avLst/>
          </a:prstGeom>
        </p:spPr>
        <p:txBody>
          <a:bodyPr vert="horz" lIns="96653" tIns="48327" rIns="96653" bIns="48327" rtlCol="0"/>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Tree>
    <p:extLst>
      <p:ext uri="{BB962C8B-B14F-4D97-AF65-F5344CB8AC3E}">
        <p14:creationId xmlns:p14="http://schemas.microsoft.com/office/powerpoint/2010/main" val="870902058"/>
      </p:ext>
    </p:extLst>
  </p:cSld>
  <p:clrMap bg1="lt1" tx1="dk1" bg2="lt2" tx2="dk2" accent1="accent1" accent2="accent2" accent3="accent3" accent4="accent4" accent5="accent5" accent6="accent6" hlink="hlink" folHlink="folHlink"/>
  <p:hf hdr="0" ftr="0"/>
  <p:notesStyle>
    <a:lvl1pPr marL="174625" indent="-174625" algn="l" defTabSz="457200" rtl="0" eaLnBrk="0" fontAlgn="base" hangingPunct="0">
      <a:spcBef>
        <a:spcPct val="30000"/>
      </a:spcBef>
      <a:spcAft>
        <a:spcPct val="0"/>
      </a:spcAft>
      <a:buClr>
        <a:srgbClr val="C00000"/>
      </a:buClr>
      <a:buSzPct val="100000"/>
      <a:buFont typeface="Calibri" pitchFamily="34" charset="0"/>
      <a:buChar char="●"/>
      <a:defRPr sz="1400" kern="1200">
        <a:solidFill>
          <a:srgbClr val="000000"/>
        </a:solidFill>
        <a:latin typeface="Cambria" panose="02040503050406030204" pitchFamily="18" charset="0"/>
        <a:ea typeface="+mn-ea"/>
        <a:cs typeface="+mn-cs"/>
      </a:defRPr>
    </a:lvl1pPr>
    <a:lvl2pPr marL="742950" indent="-285750" algn="l" defTabSz="457200" rtl="0" eaLnBrk="0" fontAlgn="base" hangingPunct="0">
      <a:spcBef>
        <a:spcPct val="30000"/>
      </a:spcBef>
      <a:spcAft>
        <a:spcPct val="0"/>
      </a:spcAft>
      <a:buClr>
        <a:srgbClr val="00B050"/>
      </a:buClr>
      <a:buSzPct val="100000"/>
      <a:buFont typeface="Wingdings" pitchFamily="2" charset="2"/>
      <a:buChar char="n"/>
      <a:defRPr sz="1400" kern="1200">
        <a:solidFill>
          <a:srgbClr val="000000"/>
        </a:solidFill>
        <a:latin typeface="Cambria" panose="02040503050406030204" pitchFamily="18" charset="0"/>
        <a:ea typeface="+mn-ea"/>
        <a:cs typeface="+mn-cs"/>
      </a:defRPr>
    </a:lvl2pPr>
    <a:lvl3pPr marL="1200150" indent="-285750" algn="l" defTabSz="457200" rtl="0" eaLnBrk="0" fontAlgn="base" hangingPunct="0">
      <a:spcBef>
        <a:spcPct val="30000"/>
      </a:spcBef>
      <a:spcAft>
        <a:spcPct val="0"/>
      </a:spcAft>
      <a:buClr>
        <a:srgbClr val="0000FF"/>
      </a:buClr>
      <a:buSzPct val="100000"/>
      <a:buFont typeface="Wingdings" pitchFamily="2" charset="2"/>
      <a:buChar char="®"/>
      <a:defRPr sz="1400" kern="1200">
        <a:solidFill>
          <a:srgbClr val="000000"/>
        </a:solidFill>
        <a:latin typeface="Cambria" panose="020405030504060302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0E6C46EC-3FF9-4E07-AB84-ED1DD75F7773}" type="slidenum">
              <a:rPr lang="en-US" altLang="en-US" sz="1200">
                <a:latin typeface="Calibri" pitchFamily="34" charset="0"/>
                <a:cs typeface="Arial" charset="0"/>
              </a:rPr>
              <a:pPr algn="r" eaLnBrk="1" hangingPunct="1">
                <a:spcBef>
                  <a:spcPct val="0"/>
                </a:spcBef>
                <a:buClrTx/>
                <a:buFontTx/>
                <a:buNone/>
              </a:pPr>
              <a:t>1</a:t>
            </a:fld>
            <a:endParaRPr lang="en-US" altLang="en-US" sz="1200">
              <a:latin typeface="Calibri" pitchFamily="34" charset="0"/>
              <a:cs typeface="Arial" charset="0"/>
            </a:endParaRPr>
          </a:p>
        </p:txBody>
      </p:sp>
      <p:sp>
        <p:nvSpPr>
          <p:cNvPr id="7171"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7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Slide 15 changed from federal</a:t>
            </a:r>
            <a:r>
              <a:rPr lang="en-US" altLang="en-US" baseline="0" dirty="0" smtClean="0">
                <a:latin typeface="Calibri" pitchFamily="34" charset="0"/>
                <a:ea typeface="SimSun" pitchFamily="2" charset="-122"/>
              </a:rPr>
              <a:t> sales tax calculator to </a:t>
            </a:r>
            <a:r>
              <a:rPr lang="en-US" altLang="en-US" baseline="0" dirty="0" err="1" smtClean="0">
                <a:latin typeface="Calibri" pitchFamily="34" charset="0"/>
                <a:ea typeface="SimSun" pitchFamily="2" charset="-122"/>
              </a:rPr>
              <a:t>irs</a:t>
            </a:r>
            <a:endParaRPr lang="en-US" altLang="en-US" dirty="0" smtClean="0">
              <a:latin typeface="Calibri" pitchFamily="34" charset="0"/>
              <a:ea typeface="SimSun" pitchFamily="2" charset="-122"/>
            </a:endParaRPr>
          </a:p>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Slide 25 added for reverse mortgages</a:t>
            </a:r>
          </a:p>
        </p:txBody>
      </p:sp>
      <p:sp>
        <p:nvSpPr>
          <p:cNvPr id="7173"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6BC0C3AF-9B8A-4D52-ADD2-A10D9B1780AB}" type="slidenum">
              <a:rPr lang="en-US" altLang="en-US">
                <a:latin typeface="Calibri" pitchFamily="34" charset="0"/>
              </a:rPr>
              <a:pPr>
                <a:spcBef>
                  <a:spcPct val="0"/>
                </a:spcBef>
                <a:buClrTx/>
                <a:buFontTx/>
                <a:buNone/>
              </a:pPr>
              <a:t>1</a:t>
            </a:fld>
            <a:endParaRPr lang="en-US" altLang="en-US">
              <a:latin typeface="Calibri" pitchFamily="34" charset="0"/>
            </a:endParaRPr>
          </a:p>
        </p:txBody>
      </p:sp>
    </p:spTree>
    <p:extLst>
      <p:ext uri="{BB962C8B-B14F-4D97-AF65-F5344CB8AC3E}">
        <p14:creationId xmlns:p14="http://schemas.microsoft.com/office/powerpoint/2010/main" val="3857364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64075" algn="l"/>
                <a:tab pos="1529798" algn="l"/>
                <a:tab pos="2293873" algn="l"/>
                <a:tab pos="3059594" algn="l"/>
              </a:tabLst>
              <a:defRPr sz="1500">
                <a:solidFill>
                  <a:schemeClr val="bg1"/>
                </a:solidFill>
                <a:latin typeface="Calibri" pitchFamily="34" charset="0"/>
                <a:ea typeface="SimSun" pitchFamily="2" charset="-122"/>
              </a:defRPr>
            </a:lvl1pPr>
            <a:lvl2pPr>
              <a:tabLst>
                <a:tab pos="764075" algn="l"/>
                <a:tab pos="1529798" algn="l"/>
                <a:tab pos="2293873" algn="l"/>
                <a:tab pos="3059594" algn="l"/>
              </a:tabLst>
              <a:defRPr sz="1500">
                <a:solidFill>
                  <a:schemeClr val="bg1"/>
                </a:solidFill>
                <a:latin typeface="Calibri" pitchFamily="34" charset="0"/>
                <a:ea typeface="SimSun" pitchFamily="2" charset="-122"/>
              </a:defRPr>
            </a:lvl2pPr>
            <a:lvl3pPr>
              <a:tabLst>
                <a:tab pos="764075" algn="l"/>
                <a:tab pos="1529798" algn="l"/>
                <a:tab pos="2293873" algn="l"/>
                <a:tab pos="3059594" algn="l"/>
              </a:tabLst>
              <a:defRPr sz="1500">
                <a:solidFill>
                  <a:schemeClr val="bg1"/>
                </a:solidFill>
                <a:latin typeface="Calibri" pitchFamily="34" charset="0"/>
                <a:ea typeface="SimSun" pitchFamily="2" charset="-122"/>
              </a:defRPr>
            </a:lvl3pPr>
            <a:lvl4pPr>
              <a:tabLst>
                <a:tab pos="764075" algn="l"/>
                <a:tab pos="1529798" algn="l"/>
                <a:tab pos="2293873" algn="l"/>
                <a:tab pos="3059594" algn="l"/>
              </a:tabLst>
              <a:defRPr sz="1500">
                <a:solidFill>
                  <a:schemeClr val="bg1"/>
                </a:solidFill>
                <a:latin typeface="Calibri" pitchFamily="34" charset="0"/>
                <a:ea typeface="SimSun" pitchFamily="2" charset="-122"/>
              </a:defRPr>
            </a:lvl4pPr>
            <a:lvl5pPr>
              <a:tabLst>
                <a:tab pos="764075" algn="l"/>
                <a:tab pos="1529798" algn="l"/>
                <a:tab pos="2293873" algn="l"/>
                <a:tab pos="3059594" algn="l"/>
              </a:tabLst>
              <a:defRPr sz="1500">
                <a:solidFill>
                  <a:schemeClr val="bg1"/>
                </a:solidFill>
                <a:latin typeface="Calibri" pitchFamily="34" charset="0"/>
                <a:ea typeface="SimSun" pitchFamily="2" charset="-122"/>
              </a:defRPr>
            </a:lvl5pPr>
            <a:lvl6pPr marL="2608395" indent="-237127" defTabSz="474254" eaLnBrk="0" fontAlgn="base" hangingPunct="0">
              <a:spcBef>
                <a:spcPct val="0"/>
              </a:spcBef>
              <a:spcAft>
                <a:spcPct val="0"/>
              </a:spcAft>
              <a:tabLst>
                <a:tab pos="764075" algn="l"/>
                <a:tab pos="1529798" algn="l"/>
                <a:tab pos="2293873" algn="l"/>
                <a:tab pos="3059594" algn="l"/>
              </a:tabLst>
              <a:defRPr sz="1500">
                <a:solidFill>
                  <a:schemeClr val="bg1"/>
                </a:solidFill>
                <a:latin typeface="Calibri" pitchFamily="34" charset="0"/>
                <a:ea typeface="SimSun" pitchFamily="2" charset="-122"/>
              </a:defRPr>
            </a:lvl6pPr>
            <a:lvl7pPr marL="3082648" indent="-237127" defTabSz="474254" eaLnBrk="0" fontAlgn="base" hangingPunct="0">
              <a:spcBef>
                <a:spcPct val="0"/>
              </a:spcBef>
              <a:spcAft>
                <a:spcPct val="0"/>
              </a:spcAft>
              <a:tabLst>
                <a:tab pos="764075" algn="l"/>
                <a:tab pos="1529798" algn="l"/>
                <a:tab pos="2293873" algn="l"/>
                <a:tab pos="3059594" algn="l"/>
              </a:tabLst>
              <a:defRPr sz="1500">
                <a:solidFill>
                  <a:schemeClr val="bg1"/>
                </a:solidFill>
                <a:latin typeface="Calibri" pitchFamily="34" charset="0"/>
                <a:ea typeface="SimSun" pitchFamily="2" charset="-122"/>
              </a:defRPr>
            </a:lvl7pPr>
            <a:lvl8pPr marL="3556902" indent="-237127" defTabSz="474254" eaLnBrk="0" fontAlgn="base" hangingPunct="0">
              <a:spcBef>
                <a:spcPct val="0"/>
              </a:spcBef>
              <a:spcAft>
                <a:spcPct val="0"/>
              </a:spcAft>
              <a:tabLst>
                <a:tab pos="764075" algn="l"/>
                <a:tab pos="1529798" algn="l"/>
                <a:tab pos="2293873" algn="l"/>
                <a:tab pos="3059594" algn="l"/>
              </a:tabLst>
              <a:defRPr sz="1500">
                <a:solidFill>
                  <a:schemeClr val="bg1"/>
                </a:solidFill>
                <a:latin typeface="Calibri" pitchFamily="34" charset="0"/>
                <a:ea typeface="SimSun" pitchFamily="2" charset="-122"/>
              </a:defRPr>
            </a:lvl8pPr>
            <a:lvl9pPr marL="4031155" indent="-237127" defTabSz="474254" eaLnBrk="0" fontAlgn="base" hangingPunct="0">
              <a:spcBef>
                <a:spcPct val="0"/>
              </a:spcBef>
              <a:spcAft>
                <a:spcPct val="0"/>
              </a:spcAft>
              <a:tabLst>
                <a:tab pos="764075" algn="l"/>
                <a:tab pos="1529798" algn="l"/>
                <a:tab pos="2293873" algn="l"/>
                <a:tab pos="3059594" algn="l"/>
              </a:tabLst>
              <a:defRPr sz="1500">
                <a:solidFill>
                  <a:schemeClr val="bg1"/>
                </a:solidFill>
                <a:latin typeface="Calibri" pitchFamily="34" charset="0"/>
                <a:ea typeface="SimSun" pitchFamily="2" charset="-122"/>
              </a:defRPr>
            </a:lvl9pPr>
          </a:lstStyle>
          <a:p>
            <a:fld id="{B5F56F17-7242-4828-879E-3D2A0863588A}" type="slidenum">
              <a:rPr lang="en-US" altLang="en-US">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2110089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A9302504-01E6-4104-822D-4EF9A491EC76}" type="slidenum">
              <a:rPr lang="en-US" altLang="en-US" sz="1200">
                <a:latin typeface="Calibri" pitchFamily="34" charset="0"/>
                <a:cs typeface="Arial" charset="0"/>
              </a:rPr>
              <a:pPr algn="r" eaLnBrk="1" hangingPunct="1">
                <a:spcBef>
                  <a:spcPct val="0"/>
                </a:spcBef>
                <a:buClrTx/>
                <a:buFontTx/>
                <a:buNone/>
              </a:pPr>
              <a:t>13</a:t>
            </a:fld>
            <a:endParaRPr lang="en-US" altLang="en-US" sz="1200">
              <a:latin typeface="Calibri" pitchFamily="34" charset="0"/>
              <a:cs typeface="Arial" charset="0"/>
            </a:endParaRPr>
          </a:p>
        </p:txBody>
      </p:sp>
      <p:sp>
        <p:nvSpPr>
          <p:cNvPr id="29699"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If a tax is gratuitously paid by another, it is considered a gift</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Only the person who is liable for the tax is entitled to the deduction</a:t>
            </a:r>
          </a:p>
        </p:txBody>
      </p:sp>
      <p:sp>
        <p:nvSpPr>
          <p:cNvPr id="29701"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EE271494-807C-41EA-A57A-9CBB3F9CA1E4}" type="slidenum">
              <a:rPr lang="en-US" altLang="en-US">
                <a:latin typeface="Calibri" pitchFamily="34" charset="0"/>
              </a:rPr>
              <a:pPr>
                <a:spcBef>
                  <a:spcPct val="0"/>
                </a:spcBef>
                <a:buClrTx/>
                <a:buFontTx/>
                <a:buNone/>
              </a:pPr>
              <a:t>13</a:t>
            </a:fld>
            <a:endParaRPr lang="en-US" altLang="en-US">
              <a:latin typeface="Calibri" pitchFamily="34" charset="0"/>
            </a:endParaRPr>
          </a:p>
        </p:txBody>
      </p:sp>
    </p:spTree>
    <p:extLst>
      <p:ext uri="{BB962C8B-B14F-4D97-AF65-F5344CB8AC3E}">
        <p14:creationId xmlns:p14="http://schemas.microsoft.com/office/powerpoint/2010/main" val="3566913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C14FB240-23D8-4A5C-BF8E-9E4829B028BC}" type="slidenum">
              <a:rPr lang="en-US" altLang="en-US" sz="1200">
                <a:latin typeface="Calibri" pitchFamily="34" charset="0"/>
                <a:cs typeface="Arial" charset="0"/>
              </a:rPr>
              <a:pPr algn="r" eaLnBrk="1" hangingPunct="1">
                <a:spcBef>
                  <a:spcPct val="0"/>
                </a:spcBef>
                <a:buClrTx/>
                <a:buFontTx/>
                <a:buNone/>
              </a:pPr>
              <a:t>14</a:t>
            </a:fld>
            <a:endParaRPr lang="en-US" altLang="en-US" sz="1200">
              <a:latin typeface="Calibri" pitchFamily="34" charset="0"/>
              <a:cs typeface="Arial" charset="0"/>
            </a:endParaRPr>
          </a:p>
        </p:txBody>
      </p:sp>
      <p:sp>
        <p:nvSpPr>
          <p:cNvPr id="31747"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endParaRPr lang="en-US" altLang="en-US" smtClean="0">
              <a:latin typeface="Calibri" pitchFamily="34" charset="0"/>
              <a:ea typeface="SimSun" pitchFamily="2" charset="-122"/>
            </a:endParaRPr>
          </a:p>
        </p:txBody>
      </p:sp>
      <p:sp>
        <p:nvSpPr>
          <p:cNvPr id="31749"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B14FF0C2-B294-4E88-860F-A85FD9F65944}" type="slidenum">
              <a:rPr lang="en-US" altLang="en-US">
                <a:latin typeface="Calibri" pitchFamily="34" charset="0"/>
              </a:rPr>
              <a:pPr>
                <a:spcBef>
                  <a:spcPct val="0"/>
                </a:spcBef>
                <a:buClrTx/>
                <a:buFontTx/>
                <a:buNone/>
              </a:pPr>
              <a:t>14</a:t>
            </a:fld>
            <a:endParaRPr lang="en-US" altLang="en-US">
              <a:latin typeface="Calibri" pitchFamily="34" charset="0"/>
            </a:endParaRPr>
          </a:p>
        </p:txBody>
      </p:sp>
    </p:spTree>
    <p:extLst>
      <p:ext uri="{BB962C8B-B14F-4D97-AF65-F5344CB8AC3E}">
        <p14:creationId xmlns:p14="http://schemas.microsoft.com/office/powerpoint/2010/main" val="1490917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BBF53973-4E1E-4BED-87CF-37B47FDD9061}" type="slidenum">
              <a:rPr lang="en-US" altLang="en-US" sz="1200">
                <a:latin typeface="Calibri" pitchFamily="34" charset="0"/>
                <a:cs typeface="Arial" charset="0"/>
              </a:rPr>
              <a:pPr algn="r" eaLnBrk="1" hangingPunct="1">
                <a:spcBef>
                  <a:spcPct val="0"/>
                </a:spcBef>
                <a:buClrTx/>
                <a:buFontTx/>
                <a:buNone/>
              </a:pPr>
              <a:t>15</a:t>
            </a:fld>
            <a:endParaRPr lang="en-US" altLang="en-US" sz="1200">
              <a:latin typeface="Calibri" pitchFamily="34" charset="0"/>
              <a:cs typeface="Arial" charset="0"/>
            </a:endParaRPr>
          </a:p>
        </p:txBody>
      </p:sp>
      <p:sp>
        <p:nvSpPr>
          <p:cNvPr id="33795"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Clarify for your state</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State income tax</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City or county or other local income tax</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Other items such as state disability, which in some states is an income tax withheld from paychecks</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endParaRPr lang="en-US" altLang="en-US" b="1" smtClean="0">
              <a:latin typeface="Calibri" pitchFamily="34" charset="0"/>
              <a:ea typeface="SimSun" pitchFamily="2" charset="-122"/>
            </a:endParaRP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If taxpayer adds up actual sales taxes paid during 2013</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And amount is more than the table amount</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May deduct actual sales tax amount</a:t>
            </a:r>
          </a:p>
        </p:txBody>
      </p:sp>
      <p:sp>
        <p:nvSpPr>
          <p:cNvPr id="33797"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3F99A66C-E950-4FBE-B9C8-D6201C0863BD}" type="slidenum">
              <a:rPr lang="en-US" altLang="en-US">
                <a:latin typeface="Calibri" pitchFamily="34" charset="0"/>
              </a:rPr>
              <a:pPr>
                <a:spcBef>
                  <a:spcPct val="0"/>
                </a:spcBef>
                <a:buClrTx/>
                <a:buFontTx/>
                <a:buNone/>
              </a:pPr>
              <a:t>15</a:t>
            </a:fld>
            <a:endParaRPr lang="en-US" altLang="en-US">
              <a:latin typeface="Calibri" pitchFamily="34" charset="0"/>
            </a:endParaRPr>
          </a:p>
        </p:txBody>
      </p:sp>
    </p:spTree>
    <p:extLst>
      <p:ext uri="{BB962C8B-B14F-4D97-AF65-F5344CB8AC3E}">
        <p14:creationId xmlns:p14="http://schemas.microsoft.com/office/powerpoint/2010/main" val="3972157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Sch A instructions list all the large purchase items</a:t>
            </a:r>
          </a:p>
          <a:p>
            <a:pPr lvl="1"/>
            <a:r>
              <a:rPr lang="en-US" altLang="en-US" smtClean="0"/>
              <a:t>Sales tax on large purchases may be added to the sales table amount</a:t>
            </a:r>
          </a:p>
        </p:txBody>
      </p:sp>
      <p:sp>
        <p:nvSpPr>
          <p:cNvPr id="3584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4E2CC9BF-31E9-40FE-A1B0-1C68A2BA7D4F}" type="slidenum">
              <a:rPr lang="en-US" altLang="en-US">
                <a:latin typeface="Calibri" pitchFamily="34" charset="0"/>
              </a:rPr>
              <a:pPr>
                <a:spcBef>
                  <a:spcPct val="0"/>
                </a:spcBef>
                <a:buClrTx/>
                <a:buFontTx/>
                <a:buNone/>
              </a:pPr>
              <a:t>16</a:t>
            </a:fld>
            <a:endParaRPr lang="en-US" altLang="en-US">
              <a:latin typeface="Calibri" pitchFamily="34" charset="0"/>
            </a:endParaRPr>
          </a:p>
        </p:txBody>
      </p:sp>
    </p:spTree>
    <p:extLst>
      <p:ext uri="{BB962C8B-B14F-4D97-AF65-F5344CB8AC3E}">
        <p14:creationId xmlns:p14="http://schemas.microsoft.com/office/powerpoint/2010/main" val="1266298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bwMode="auto">
          <a:xfrm>
            <a:off x="732183" y="4561226"/>
            <a:ext cx="5849179" cy="43185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None/>
            </a:pPr>
            <a:r>
              <a:rPr lang="en-US" altLang="en-US" b="1" smtClean="0"/>
              <a:t>Clarify for participants if your districts will default the state code and rate</a:t>
            </a:r>
          </a:p>
        </p:txBody>
      </p:sp>
      <p:sp>
        <p:nvSpPr>
          <p:cNvPr id="37892"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7C3CEE54-2663-4733-A324-217D986C2E70}" type="slidenum">
              <a:rPr lang="en-US" altLang="en-US">
                <a:latin typeface="Calibri" pitchFamily="34" charset="0"/>
              </a:rPr>
              <a:pPr>
                <a:spcBef>
                  <a:spcPct val="0"/>
                </a:spcBef>
                <a:buClrTx/>
                <a:buFontTx/>
                <a:buNone/>
              </a:pPr>
              <a:t>17</a:t>
            </a:fld>
            <a:endParaRPr lang="en-US" altLang="en-US">
              <a:latin typeface="Calibri" pitchFamily="34" charset="0"/>
            </a:endParaRPr>
          </a:p>
        </p:txBody>
      </p:sp>
    </p:spTree>
    <p:extLst>
      <p:ext uri="{BB962C8B-B14F-4D97-AF65-F5344CB8AC3E}">
        <p14:creationId xmlns:p14="http://schemas.microsoft.com/office/powerpoint/2010/main" val="1111412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2F55BF25-9B66-44DC-B793-123ADAD2ADE5}" type="slidenum">
              <a:rPr lang="en-US" altLang="en-US" sz="1200">
                <a:latin typeface="Calibri" pitchFamily="34" charset="0"/>
                <a:cs typeface="Arial" charset="0"/>
              </a:rPr>
              <a:pPr algn="r" eaLnBrk="1" hangingPunct="1">
                <a:spcBef>
                  <a:spcPct val="0"/>
                </a:spcBef>
                <a:buClrTx/>
                <a:buFontTx/>
                <a:buNone/>
              </a:pPr>
              <a:t>19</a:t>
            </a:fld>
            <a:endParaRPr lang="en-US" altLang="en-US" sz="1200">
              <a:latin typeface="Calibri" pitchFamily="34" charset="0"/>
              <a:cs typeface="Arial" charset="0"/>
            </a:endParaRPr>
          </a:p>
        </p:txBody>
      </p:sp>
      <p:sp>
        <p:nvSpPr>
          <p:cNvPr id="40963"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r>
              <a:rPr lang="en-US" altLang="en-US" b="1" smtClean="0"/>
              <a:t>Taxes for local benefits</a:t>
            </a:r>
          </a:p>
          <a:p>
            <a:pPr lvl="1"/>
            <a:r>
              <a:rPr lang="en-US" altLang="en-US" smtClean="0"/>
              <a:t>Tend to improve the property and increase its value</a:t>
            </a:r>
          </a:p>
          <a:p>
            <a:pPr lvl="1"/>
            <a:r>
              <a:rPr lang="en-US" altLang="en-US" smtClean="0"/>
              <a:t>Often, “special assessments” for streets, sidewalks, lights or curbs</a:t>
            </a:r>
          </a:p>
          <a:p>
            <a:pPr lvl="2">
              <a:buClr>
                <a:srgbClr val="00B050"/>
              </a:buClr>
              <a:buFont typeface="Wingdings" pitchFamily="2" charset="2"/>
              <a:buChar char="n"/>
            </a:pPr>
            <a:r>
              <a:rPr lang="en-US" altLang="en-US" smtClean="0"/>
              <a:t>Taxes for the maintenance, repair, or interest charges related to those local benefits are deductible real estate taxes</a:t>
            </a:r>
          </a:p>
          <a:p>
            <a:pPr lvl="2">
              <a:buClr>
                <a:srgbClr val="00B050"/>
              </a:buClr>
              <a:buFont typeface="Wingdings" pitchFamily="2" charset="2"/>
              <a:buChar char="n"/>
            </a:pPr>
            <a:r>
              <a:rPr lang="en-US" altLang="en-US" smtClean="0"/>
              <a:t>Must be able to show the amount of that part to claim the deduction</a:t>
            </a:r>
          </a:p>
          <a:p>
            <a:pPr lvl="1"/>
            <a:r>
              <a:rPr lang="en-US" altLang="en-US" smtClean="0"/>
              <a:t>Increase the basis of the property by the amount of the assessment</a:t>
            </a:r>
          </a:p>
          <a:p>
            <a:pPr lvl="1"/>
            <a:r>
              <a:rPr lang="en-US" altLang="en-US" smtClean="0"/>
              <a:t>If you cannot determine what part of the tax is for maintenance, repair, or interest, none of it is deductible</a:t>
            </a:r>
          </a:p>
          <a:p>
            <a:r>
              <a:rPr lang="en-US" altLang="en-US" smtClean="0"/>
              <a:t>Foreign real property taxes are also deductible</a:t>
            </a:r>
            <a:endParaRPr lang="en-US" altLang="en-US" smtClean="0">
              <a:latin typeface="Calibri" pitchFamily="34" charset="0"/>
              <a:ea typeface="SimSun" pitchFamily="2" charset="-122"/>
            </a:endParaRPr>
          </a:p>
        </p:txBody>
      </p:sp>
      <p:sp>
        <p:nvSpPr>
          <p:cNvPr id="40965"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6FB5DF48-6781-4C9E-A386-ECC917D4F374}" type="slidenum">
              <a:rPr lang="en-US" altLang="en-US">
                <a:latin typeface="Calibri" pitchFamily="34" charset="0"/>
              </a:rPr>
              <a:pPr>
                <a:spcBef>
                  <a:spcPct val="0"/>
                </a:spcBef>
                <a:buClrTx/>
                <a:buFontTx/>
                <a:buNone/>
              </a:pPr>
              <a:t>19</a:t>
            </a:fld>
            <a:endParaRPr lang="en-US" altLang="en-US">
              <a:latin typeface="Calibri" pitchFamily="34" charset="0"/>
            </a:endParaRPr>
          </a:p>
        </p:txBody>
      </p:sp>
    </p:spTree>
    <p:extLst>
      <p:ext uri="{BB962C8B-B14F-4D97-AF65-F5344CB8AC3E}">
        <p14:creationId xmlns:p14="http://schemas.microsoft.com/office/powerpoint/2010/main" val="896258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47ADCDB8-0EF5-4C04-86AB-E496F89B3347}" type="slidenum">
              <a:rPr lang="en-US" altLang="en-US" sz="1200">
                <a:latin typeface="Calibri" pitchFamily="34" charset="0"/>
                <a:cs typeface="Arial" charset="0"/>
              </a:rPr>
              <a:pPr algn="r" eaLnBrk="1" hangingPunct="1">
                <a:spcBef>
                  <a:spcPct val="0"/>
                </a:spcBef>
                <a:buClrTx/>
                <a:buFontTx/>
                <a:buNone/>
              </a:pPr>
              <a:t>20</a:t>
            </a:fld>
            <a:endParaRPr lang="en-US" altLang="en-US" sz="1200">
              <a:latin typeface="Calibri" pitchFamily="34" charset="0"/>
              <a:cs typeface="Arial" charset="0"/>
            </a:endParaRPr>
          </a:p>
        </p:txBody>
      </p:sp>
      <p:sp>
        <p:nvSpPr>
          <p:cNvPr id="43011"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endParaRPr lang="en-US" altLang="en-US" smtClean="0">
              <a:latin typeface="Calibri" pitchFamily="34" charset="0"/>
              <a:ea typeface="SimSun" pitchFamily="2" charset="-122"/>
            </a:endParaRPr>
          </a:p>
        </p:txBody>
      </p:sp>
      <p:sp>
        <p:nvSpPr>
          <p:cNvPr id="43013"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74251270-6C94-4168-96CE-1E65B0780C57}" type="slidenum">
              <a:rPr lang="en-US" altLang="en-US">
                <a:latin typeface="Calibri" pitchFamily="34" charset="0"/>
              </a:rPr>
              <a:pPr>
                <a:spcBef>
                  <a:spcPct val="0"/>
                </a:spcBef>
                <a:buClrTx/>
                <a:buFontTx/>
                <a:buNone/>
              </a:pPr>
              <a:t>20</a:t>
            </a:fld>
            <a:endParaRPr lang="en-US" altLang="en-US">
              <a:latin typeface="Calibri" pitchFamily="34" charset="0"/>
            </a:endParaRPr>
          </a:p>
        </p:txBody>
      </p:sp>
    </p:spTree>
    <p:extLst>
      <p:ext uri="{BB962C8B-B14F-4D97-AF65-F5344CB8AC3E}">
        <p14:creationId xmlns:p14="http://schemas.microsoft.com/office/powerpoint/2010/main" val="1150002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698EE7A6-E82B-4869-94EF-5BAEE1E52C04}" type="slidenum">
              <a:rPr lang="en-US" altLang="en-US" sz="1200">
                <a:latin typeface="Calibri" pitchFamily="34" charset="0"/>
                <a:cs typeface="Arial" charset="0"/>
              </a:rPr>
              <a:pPr algn="r" eaLnBrk="1" hangingPunct="1">
                <a:spcBef>
                  <a:spcPct val="0"/>
                </a:spcBef>
                <a:buClrTx/>
                <a:buFontTx/>
                <a:buNone/>
              </a:pPr>
              <a:t>21</a:t>
            </a:fld>
            <a:endParaRPr lang="en-US" altLang="en-US" sz="1200">
              <a:latin typeface="Calibri" pitchFamily="34" charset="0"/>
              <a:cs typeface="Arial" charset="0"/>
            </a:endParaRPr>
          </a:p>
        </p:txBody>
      </p:sp>
      <p:sp>
        <p:nvSpPr>
          <p:cNvPr id="45059"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endParaRPr lang="en-US" altLang="en-US" smtClean="0">
              <a:latin typeface="Calibri" pitchFamily="34" charset="0"/>
              <a:ea typeface="SimSun" pitchFamily="2" charset="-122"/>
            </a:endParaRPr>
          </a:p>
        </p:txBody>
      </p:sp>
      <p:sp>
        <p:nvSpPr>
          <p:cNvPr id="45061"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46B18771-C9D2-4812-AB27-A5F9FE6B05F2}" type="slidenum">
              <a:rPr lang="en-US" altLang="en-US">
                <a:latin typeface="Calibri" pitchFamily="34" charset="0"/>
              </a:rPr>
              <a:pPr>
                <a:spcBef>
                  <a:spcPct val="0"/>
                </a:spcBef>
                <a:buClrTx/>
                <a:buFontTx/>
                <a:buNone/>
              </a:pPr>
              <a:t>21</a:t>
            </a:fld>
            <a:endParaRPr lang="en-US" altLang="en-US">
              <a:latin typeface="Calibri" pitchFamily="34" charset="0"/>
            </a:endParaRPr>
          </a:p>
        </p:txBody>
      </p:sp>
    </p:spTree>
    <p:extLst>
      <p:ext uri="{BB962C8B-B14F-4D97-AF65-F5344CB8AC3E}">
        <p14:creationId xmlns:p14="http://schemas.microsoft.com/office/powerpoint/2010/main" val="1554194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710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878875F4-31D9-4AE7-925A-5195104298CC}" type="slidenum">
              <a:rPr lang="en-US" altLang="en-US">
                <a:latin typeface="Calibri" pitchFamily="34" charset="0"/>
              </a:rPr>
              <a:pPr>
                <a:spcBef>
                  <a:spcPct val="0"/>
                </a:spcBef>
                <a:buClrTx/>
                <a:buFontTx/>
                <a:buNone/>
              </a:pPr>
              <a:t>22</a:t>
            </a:fld>
            <a:endParaRPr lang="en-US" altLang="en-US">
              <a:latin typeface="Calibri" pitchFamily="34" charset="0"/>
            </a:endParaRPr>
          </a:p>
        </p:txBody>
      </p:sp>
    </p:spTree>
    <p:extLst>
      <p:ext uri="{BB962C8B-B14F-4D97-AF65-F5344CB8AC3E}">
        <p14:creationId xmlns:p14="http://schemas.microsoft.com/office/powerpoint/2010/main" val="250020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Refer participants to Pub 4012 – Page F-1 for standard deduction amounts</a:t>
            </a:r>
          </a:p>
        </p:txBody>
      </p:sp>
      <p:sp>
        <p:nvSpPr>
          <p:cNvPr id="922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46C79ED9-A55F-4A69-96A1-DD86AE00AA8E}" type="slidenum">
              <a:rPr lang="en-US" altLang="en-US">
                <a:latin typeface="Calibri" pitchFamily="34" charset="0"/>
              </a:rPr>
              <a:pPr>
                <a:spcBef>
                  <a:spcPct val="0"/>
                </a:spcBef>
                <a:buClrTx/>
                <a:buFontTx/>
                <a:buNone/>
              </a:pPr>
              <a:t>2</a:t>
            </a:fld>
            <a:endParaRPr lang="en-US" altLang="en-US">
              <a:latin typeface="Calibri" pitchFamily="34" charset="0"/>
            </a:endParaRPr>
          </a:p>
        </p:txBody>
      </p:sp>
    </p:spTree>
    <p:extLst>
      <p:ext uri="{BB962C8B-B14F-4D97-AF65-F5344CB8AC3E}">
        <p14:creationId xmlns:p14="http://schemas.microsoft.com/office/powerpoint/2010/main" val="2145743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altLang="en-US" smtClean="0"/>
              <a:t>Emphasize</a:t>
            </a:r>
            <a:endParaRPr lang="en-US" altLang="en-US" b="1" smtClean="0"/>
          </a:p>
          <a:p>
            <a:pPr marL="0" indent="0"/>
            <a:r>
              <a:rPr lang="en-US" altLang="en-US" b="1" smtClean="0"/>
              <a:t>Only main and second homes</a:t>
            </a:r>
          </a:p>
          <a:p>
            <a:pPr lvl="1"/>
            <a:r>
              <a:rPr lang="en-US" altLang="en-US" b="1" smtClean="0"/>
              <a:t>Not third homes</a:t>
            </a:r>
          </a:p>
          <a:p>
            <a:pPr lvl="1"/>
            <a:r>
              <a:rPr lang="en-US" altLang="en-US" b="1" smtClean="0"/>
              <a:t>Can select a different second home each year</a:t>
            </a:r>
          </a:p>
          <a:p>
            <a:pPr lvl="1"/>
            <a:r>
              <a:rPr lang="en-US" altLang="en-US" b="1" smtClean="0"/>
              <a:t>Main home is always the principal residence</a:t>
            </a:r>
          </a:p>
        </p:txBody>
      </p:sp>
      <p:sp>
        <p:nvSpPr>
          <p:cNvPr id="5018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2D33B1BD-6BD5-44CB-AB04-75D9D74CB05E}" type="slidenum">
              <a:rPr lang="en-US" altLang="en-US">
                <a:latin typeface="Calibri" pitchFamily="34" charset="0"/>
              </a:rPr>
              <a:pPr>
                <a:spcBef>
                  <a:spcPct val="0"/>
                </a:spcBef>
                <a:buClrTx/>
                <a:buFontTx/>
                <a:buNone/>
              </a:pPr>
              <a:t>24</a:t>
            </a:fld>
            <a:endParaRPr lang="en-US" altLang="en-US">
              <a:latin typeface="Calibri" pitchFamily="34" charset="0"/>
            </a:endParaRPr>
          </a:p>
        </p:txBody>
      </p:sp>
    </p:spTree>
    <p:extLst>
      <p:ext uri="{BB962C8B-B14F-4D97-AF65-F5344CB8AC3E}">
        <p14:creationId xmlns:p14="http://schemas.microsoft.com/office/powerpoint/2010/main" val="1306358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Points must be interest equivalents</a:t>
            </a:r>
          </a:p>
          <a:p>
            <a:pPr lvl="1"/>
            <a:r>
              <a:rPr lang="en-US" altLang="en-US" smtClean="0"/>
              <a:t>If to pay for appraisal or other fees, not interest and not deductible</a:t>
            </a:r>
          </a:p>
        </p:txBody>
      </p:sp>
      <p:sp>
        <p:nvSpPr>
          <p:cNvPr id="5222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FA1EBDE3-C299-4D60-8163-E0B8F2815847}" type="slidenum">
              <a:rPr lang="en-US" altLang="en-US">
                <a:latin typeface="Calibri" pitchFamily="34" charset="0"/>
              </a:rPr>
              <a:pPr>
                <a:spcBef>
                  <a:spcPct val="0"/>
                </a:spcBef>
                <a:buClrTx/>
                <a:buFontTx/>
                <a:buNone/>
              </a:pPr>
              <a:t>26</a:t>
            </a:fld>
            <a:endParaRPr lang="en-US" altLang="en-US">
              <a:latin typeface="Calibri" pitchFamily="34" charset="0"/>
            </a:endParaRPr>
          </a:p>
        </p:txBody>
      </p:sp>
    </p:spTree>
    <p:extLst>
      <p:ext uri="{BB962C8B-B14F-4D97-AF65-F5344CB8AC3E}">
        <p14:creationId xmlns:p14="http://schemas.microsoft.com/office/powerpoint/2010/main" val="24259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Points must be interest equivalents</a:t>
            </a:r>
          </a:p>
          <a:p>
            <a:pPr lvl="1"/>
            <a:r>
              <a:rPr lang="en-US" altLang="en-US" smtClean="0"/>
              <a:t>If to pay for appraisal or other fees, not interest and not deductible</a:t>
            </a:r>
          </a:p>
        </p:txBody>
      </p:sp>
      <p:sp>
        <p:nvSpPr>
          <p:cNvPr id="5427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ADBB696A-E567-48BC-8BFC-61BA1F0DA776}" type="slidenum">
              <a:rPr lang="en-US" altLang="en-US">
                <a:latin typeface="Calibri" pitchFamily="34" charset="0"/>
              </a:rPr>
              <a:pPr>
                <a:spcBef>
                  <a:spcPct val="0"/>
                </a:spcBef>
                <a:buClrTx/>
                <a:buFontTx/>
                <a:buNone/>
              </a:pPr>
              <a:t>27</a:t>
            </a:fld>
            <a:endParaRPr lang="en-US" altLang="en-US">
              <a:latin typeface="Calibri" pitchFamily="34" charset="0"/>
            </a:endParaRPr>
          </a:p>
        </p:txBody>
      </p:sp>
    </p:spTree>
    <p:extLst>
      <p:ext uri="{BB962C8B-B14F-4D97-AF65-F5344CB8AC3E}">
        <p14:creationId xmlns:p14="http://schemas.microsoft.com/office/powerpoint/2010/main" val="1588844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0" indent="0">
              <a:buNone/>
              <a:defRPr/>
            </a:pPr>
            <a:r>
              <a:rPr lang="en-US" dirty="0" smtClean="0"/>
              <a:t>Emphasize</a:t>
            </a:r>
          </a:p>
          <a:p>
            <a:pPr>
              <a:defRPr/>
            </a:pPr>
            <a:r>
              <a:rPr lang="en-US" b="1" dirty="0" smtClean="0"/>
              <a:t>Need to ask probing questions</a:t>
            </a:r>
          </a:p>
          <a:p>
            <a:pPr>
              <a:defRPr/>
            </a:pPr>
            <a:r>
              <a:rPr lang="en-US" b="1" dirty="0" smtClean="0"/>
              <a:t>Look at prior year’s return</a:t>
            </a:r>
            <a:endParaRPr lang="en-US" b="1" dirty="0"/>
          </a:p>
        </p:txBody>
      </p:sp>
      <p:sp>
        <p:nvSpPr>
          <p:cNvPr id="5632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6710229B-F3B2-4C30-97B5-5C2D5D4D1FB1}" type="slidenum">
              <a:rPr lang="en-US" altLang="en-US">
                <a:latin typeface="Calibri" pitchFamily="34" charset="0"/>
              </a:rPr>
              <a:pPr>
                <a:spcBef>
                  <a:spcPct val="0"/>
                </a:spcBef>
                <a:buClrTx/>
                <a:buFontTx/>
                <a:buNone/>
              </a:pPr>
              <a:t>28</a:t>
            </a:fld>
            <a:endParaRPr lang="en-US" altLang="en-US">
              <a:latin typeface="Calibri" pitchFamily="34" charset="0"/>
            </a:endParaRPr>
          </a:p>
        </p:txBody>
      </p:sp>
    </p:spTree>
    <p:extLst>
      <p:ext uri="{BB962C8B-B14F-4D97-AF65-F5344CB8AC3E}">
        <p14:creationId xmlns:p14="http://schemas.microsoft.com/office/powerpoint/2010/main" val="1426022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0DA23AB2-CB20-41D7-B027-02C4680272A6}" type="slidenum">
              <a:rPr lang="en-US" altLang="en-US" sz="1200">
                <a:latin typeface="Calibri" pitchFamily="34" charset="0"/>
                <a:cs typeface="Arial" charset="0"/>
              </a:rPr>
              <a:pPr algn="r" eaLnBrk="1" hangingPunct="1">
                <a:spcBef>
                  <a:spcPct val="0"/>
                </a:spcBef>
                <a:buClrTx/>
                <a:buFontTx/>
                <a:buNone/>
              </a:pPr>
              <a:t>29</a:t>
            </a:fld>
            <a:endParaRPr lang="en-US" altLang="en-US" sz="1200">
              <a:latin typeface="Calibri" pitchFamily="34" charset="0"/>
              <a:cs typeface="Arial" charset="0"/>
            </a:endParaRPr>
          </a:p>
        </p:txBody>
      </p:sp>
      <p:sp>
        <p:nvSpPr>
          <p:cNvPr id="58371"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Note:</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Line 13 Qualified mortgage insurance premiums </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The deduction is reduced if AGI &gt; $100,000 ($50,000 MFS)</a:t>
            </a:r>
          </a:p>
        </p:txBody>
      </p:sp>
      <p:sp>
        <p:nvSpPr>
          <p:cNvPr id="58373"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9103904C-51F0-4843-A5B4-23B9AEAE8986}" type="slidenum">
              <a:rPr lang="en-US" altLang="en-US">
                <a:latin typeface="Calibri" pitchFamily="34" charset="0"/>
              </a:rPr>
              <a:pPr>
                <a:spcBef>
                  <a:spcPct val="0"/>
                </a:spcBef>
                <a:buClrTx/>
                <a:buFontTx/>
                <a:buNone/>
              </a:pPr>
              <a:t>29</a:t>
            </a:fld>
            <a:endParaRPr lang="en-US" altLang="en-US">
              <a:latin typeface="Calibri" pitchFamily="34" charset="0"/>
            </a:endParaRPr>
          </a:p>
        </p:txBody>
      </p:sp>
    </p:spTree>
    <p:extLst>
      <p:ext uri="{BB962C8B-B14F-4D97-AF65-F5344CB8AC3E}">
        <p14:creationId xmlns:p14="http://schemas.microsoft.com/office/powerpoint/2010/main" val="2478418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an item relates to a business, it may be deductible as a business expense, e.g. on Sch C</a:t>
            </a:r>
          </a:p>
        </p:txBody>
      </p:sp>
      <p:sp>
        <p:nvSpPr>
          <p:cNvPr id="6042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21F7E451-0253-4E40-BCC4-547F0ADB4522}" type="slidenum">
              <a:rPr lang="en-US" altLang="en-US">
                <a:latin typeface="Calibri" pitchFamily="34" charset="0"/>
              </a:rPr>
              <a:pPr>
                <a:spcBef>
                  <a:spcPct val="0"/>
                </a:spcBef>
                <a:buClrTx/>
                <a:buFontTx/>
                <a:buNone/>
              </a:pPr>
              <a:t>30</a:t>
            </a:fld>
            <a:endParaRPr lang="en-US" altLang="en-US">
              <a:latin typeface="Calibri" pitchFamily="34" charset="0"/>
            </a:endParaRPr>
          </a:p>
        </p:txBody>
      </p:sp>
    </p:spTree>
    <p:extLst>
      <p:ext uri="{BB962C8B-B14F-4D97-AF65-F5344CB8AC3E}">
        <p14:creationId xmlns:p14="http://schemas.microsoft.com/office/powerpoint/2010/main" val="3451580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Pursuant to IRS notice, employee business assets of $500 or less can be immediately expensed; form 4562 is not required</a:t>
            </a:r>
          </a:p>
          <a:p>
            <a:r>
              <a:rPr lang="en-US" altLang="en-US" smtClean="0"/>
              <a:t>Refer to the business income lesson for the required election statement</a:t>
            </a:r>
          </a:p>
        </p:txBody>
      </p:sp>
      <p:sp>
        <p:nvSpPr>
          <p:cNvPr id="6246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64075" algn="l"/>
                <a:tab pos="1529798" algn="l"/>
                <a:tab pos="2293873" algn="l"/>
                <a:tab pos="3059594" algn="l"/>
              </a:tabLst>
              <a:defRPr sz="1500">
                <a:solidFill>
                  <a:schemeClr val="bg1"/>
                </a:solidFill>
                <a:latin typeface="Calibri" pitchFamily="34" charset="0"/>
                <a:ea typeface="SimSun" pitchFamily="2" charset="-122"/>
              </a:defRPr>
            </a:lvl1pPr>
            <a:lvl2pPr>
              <a:tabLst>
                <a:tab pos="764075" algn="l"/>
                <a:tab pos="1529798" algn="l"/>
                <a:tab pos="2293873" algn="l"/>
                <a:tab pos="3059594" algn="l"/>
              </a:tabLst>
              <a:defRPr sz="1500">
                <a:solidFill>
                  <a:schemeClr val="bg1"/>
                </a:solidFill>
                <a:latin typeface="Calibri" pitchFamily="34" charset="0"/>
                <a:ea typeface="SimSun" pitchFamily="2" charset="-122"/>
              </a:defRPr>
            </a:lvl2pPr>
            <a:lvl3pPr>
              <a:tabLst>
                <a:tab pos="764075" algn="l"/>
                <a:tab pos="1529798" algn="l"/>
                <a:tab pos="2293873" algn="l"/>
                <a:tab pos="3059594" algn="l"/>
              </a:tabLst>
              <a:defRPr sz="1500">
                <a:solidFill>
                  <a:schemeClr val="bg1"/>
                </a:solidFill>
                <a:latin typeface="Calibri" pitchFamily="34" charset="0"/>
                <a:ea typeface="SimSun" pitchFamily="2" charset="-122"/>
              </a:defRPr>
            </a:lvl3pPr>
            <a:lvl4pPr>
              <a:tabLst>
                <a:tab pos="764075" algn="l"/>
                <a:tab pos="1529798" algn="l"/>
                <a:tab pos="2293873" algn="l"/>
                <a:tab pos="3059594" algn="l"/>
              </a:tabLst>
              <a:defRPr sz="1500">
                <a:solidFill>
                  <a:schemeClr val="bg1"/>
                </a:solidFill>
                <a:latin typeface="Calibri" pitchFamily="34" charset="0"/>
                <a:ea typeface="SimSun" pitchFamily="2" charset="-122"/>
              </a:defRPr>
            </a:lvl4pPr>
            <a:lvl5pPr>
              <a:tabLst>
                <a:tab pos="764075" algn="l"/>
                <a:tab pos="1529798" algn="l"/>
                <a:tab pos="2293873" algn="l"/>
                <a:tab pos="3059594" algn="l"/>
              </a:tabLst>
              <a:defRPr sz="1500">
                <a:solidFill>
                  <a:schemeClr val="bg1"/>
                </a:solidFill>
                <a:latin typeface="Calibri" pitchFamily="34" charset="0"/>
                <a:ea typeface="SimSun" pitchFamily="2" charset="-122"/>
              </a:defRPr>
            </a:lvl5pPr>
            <a:lvl6pPr marL="2608395" indent="-237127" defTabSz="474254" eaLnBrk="0" fontAlgn="base" hangingPunct="0">
              <a:spcBef>
                <a:spcPct val="0"/>
              </a:spcBef>
              <a:spcAft>
                <a:spcPct val="0"/>
              </a:spcAft>
              <a:tabLst>
                <a:tab pos="764075" algn="l"/>
                <a:tab pos="1529798" algn="l"/>
                <a:tab pos="2293873" algn="l"/>
                <a:tab pos="3059594" algn="l"/>
              </a:tabLst>
              <a:defRPr sz="1500">
                <a:solidFill>
                  <a:schemeClr val="bg1"/>
                </a:solidFill>
                <a:latin typeface="Calibri" pitchFamily="34" charset="0"/>
                <a:ea typeface="SimSun" pitchFamily="2" charset="-122"/>
              </a:defRPr>
            </a:lvl6pPr>
            <a:lvl7pPr marL="3082648" indent="-237127" defTabSz="474254" eaLnBrk="0" fontAlgn="base" hangingPunct="0">
              <a:spcBef>
                <a:spcPct val="0"/>
              </a:spcBef>
              <a:spcAft>
                <a:spcPct val="0"/>
              </a:spcAft>
              <a:tabLst>
                <a:tab pos="764075" algn="l"/>
                <a:tab pos="1529798" algn="l"/>
                <a:tab pos="2293873" algn="l"/>
                <a:tab pos="3059594" algn="l"/>
              </a:tabLst>
              <a:defRPr sz="1500">
                <a:solidFill>
                  <a:schemeClr val="bg1"/>
                </a:solidFill>
                <a:latin typeface="Calibri" pitchFamily="34" charset="0"/>
                <a:ea typeface="SimSun" pitchFamily="2" charset="-122"/>
              </a:defRPr>
            </a:lvl7pPr>
            <a:lvl8pPr marL="3556902" indent="-237127" defTabSz="474254" eaLnBrk="0" fontAlgn="base" hangingPunct="0">
              <a:spcBef>
                <a:spcPct val="0"/>
              </a:spcBef>
              <a:spcAft>
                <a:spcPct val="0"/>
              </a:spcAft>
              <a:tabLst>
                <a:tab pos="764075" algn="l"/>
                <a:tab pos="1529798" algn="l"/>
                <a:tab pos="2293873" algn="l"/>
                <a:tab pos="3059594" algn="l"/>
              </a:tabLst>
              <a:defRPr sz="1500">
                <a:solidFill>
                  <a:schemeClr val="bg1"/>
                </a:solidFill>
                <a:latin typeface="Calibri" pitchFamily="34" charset="0"/>
                <a:ea typeface="SimSun" pitchFamily="2" charset="-122"/>
              </a:defRPr>
            </a:lvl8pPr>
            <a:lvl9pPr marL="4031155" indent="-237127" defTabSz="474254" eaLnBrk="0" fontAlgn="base" hangingPunct="0">
              <a:spcBef>
                <a:spcPct val="0"/>
              </a:spcBef>
              <a:spcAft>
                <a:spcPct val="0"/>
              </a:spcAft>
              <a:tabLst>
                <a:tab pos="764075" algn="l"/>
                <a:tab pos="1529798" algn="l"/>
                <a:tab pos="2293873" algn="l"/>
                <a:tab pos="3059594" algn="l"/>
              </a:tabLst>
              <a:defRPr sz="1500">
                <a:solidFill>
                  <a:schemeClr val="bg1"/>
                </a:solidFill>
                <a:latin typeface="Calibri" pitchFamily="34" charset="0"/>
                <a:ea typeface="SimSun" pitchFamily="2" charset="-122"/>
              </a:defRPr>
            </a:lvl9pPr>
          </a:lstStyle>
          <a:p>
            <a:fld id="{DFE5AF13-F4D0-488A-A47F-65E9EDA4E537}" type="slidenum">
              <a:rPr lang="en-US" altLang="en-US">
                <a:solidFill>
                  <a:srgbClr val="000000"/>
                </a:solidFill>
              </a:rPr>
              <a:pPr/>
              <a:t>31</a:t>
            </a:fld>
            <a:endParaRPr lang="en-US" altLang="en-US">
              <a:solidFill>
                <a:srgbClr val="000000"/>
              </a:solidFill>
            </a:endParaRPr>
          </a:p>
        </p:txBody>
      </p:sp>
    </p:spTree>
    <p:extLst>
      <p:ext uri="{BB962C8B-B14F-4D97-AF65-F5344CB8AC3E}">
        <p14:creationId xmlns:p14="http://schemas.microsoft.com/office/powerpoint/2010/main" val="881803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B8EB05BA-03C8-4515-9878-D1F6ADAD8E97}" type="slidenum">
              <a:rPr lang="en-US" altLang="en-US" sz="1200">
                <a:latin typeface="Calibri" pitchFamily="34" charset="0"/>
                <a:cs typeface="Arial" charset="0"/>
              </a:rPr>
              <a:pPr algn="r" eaLnBrk="1" hangingPunct="1">
                <a:spcBef>
                  <a:spcPct val="0"/>
                </a:spcBef>
                <a:buClrTx/>
                <a:buFontTx/>
                <a:buNone/>
              </a:pPr>
              <a:t>32</a:t>
            </a:fld>
            <a:endParaRPr lang="en-US" altLang="en-US" sz="1200">
              <a:latin typeface="Calibri" pitchFamily="34" charset="0"/>
              <a:cs typeface="Arial" charset="0"/>
            </a:endParaRPr>
          </a:p>
        </p:txBody>
      </p:sp>
      <p:sp>
        <p:nvSpPr>
          <p:cNvPr id="64515"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Donations to individuals (e.g. homeless) are not deductible</a:t>
            </a:r>
          </a:p>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Caution – Some foreign charities may not be qualified by the IRS</a:t>
            </a:r>
          </a:p>
        </p:txBody>
      </p:sp>
      <p:sp>
        <p:nvSpPr>
          <p:cNvPr id="64517"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5B2E630D-1812-4EC2-8777-A88CB842739D}" type="slidenum">
              <a:rPr lang="en-US" altLang="en-US">
                <a:latin typeface="Calibri" pitchFamily="34" charset="0"/>
              </a:rPr>
              <a:pPr>
                <a:spcBef>
                  <a:spcPct val="0"/>
                </a:spcBef>
                <a:buClrTx/>
                <a:buFontTx/>
                <a:buNone/>
              </a:pPr>
              <a:t>32</a:t>
            </a:fld>
            <a:endParaRPr lang="en-US" altLang="en-US">
              <a:latin typeface="Calibri" pitchFamily="34" charset="0"/>
            </a:endParaRPr>
          </a:p>
        </p:txBody>
      </p:sp>
    </p:spTree>
    <p:extLst>
      <p:ext uri="{BB962C8B-B14F-4D97-AF65-F5344CB8AC3E}">
        <p14:creationId xmlns:p14="http://schemas.microsoft.com/office/powerpoint/2010/main" val="2153606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0D91C858-C3B4-4388-B3AE-7608CEB56410}" type="slidenum">
              <a:rPr lang="en-US" altLang="en-US" sz="1200">
                <a:latin typeface="Calibri" pitchFamily="34" charset="0"/>
                <a:cs typeface="Arial" charset="0"/>
              </a:rPr>
              <a:pPr algn="r" eaLnBrk="1" hangingPunct="1">
                <a:spcBef>
                  <a:spcPct val="0"/>
                </a:spcBef>
                <a:buClrTx/>
                <a:buFontTx/>
                <a:buNone/>
              </a:pPr>
              <a:t>33</a:t>
            </a:fld>
            <a:endParaRPr lang="en-US" altLang="en-US" sz="1200">
              <a:latin typeface="Calibri" pitchFamily="34" charset="0"/>
              <a:cs typeface="Arial" charset="0"/>
            </a:endParaRPr>
          </a:p>
        </p:txBody>
      </p:sp>
      <p:sp>
        <p:nvSpPr>
          <p:cNvPr id="66563"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Taxpayer should have a receipt/evidence for all donations</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“Cash” contributions not allowable without a receipt</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Documentation requirements are provided for training</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Can rely on taxpayer’s representations if in line with due diligence, e.g. good faith reliance</a:t>
            </a:r>
          </a:p>
        </p:txBody>
      </p:sp>
      <p:sp>
        <p:nvSpPr>
          <p:cNvPr id="66565"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BF5FC57F-C5D3-489B-8674-A97B3C1A6F4F}" type="slidenum">
              <a:rPr lang="en-US" altLang="en-US">
                <a:latin typeface="Calibri" pitchFamily="34" charset="0"/>
              </a:rPr>
              <a:pPr>
                <a:spcBef>
                  <a:spcPct val="0"/>
                </a:spcBef>
                <a:buClrTx/>
                <a:buFontTx/>
                <a:buNone/>
              </a:pPr>
              <a:t>33</a:t>
            </a:fld>
            <a:endParaRPr lang="en-US" altLang="en-US">
              <a:latin typeface="Calibri" pitchFamily="34" charset="0"/>
            </a:endParaRPr>
          </a:p>
        </p:txBody>
      </p:sp>
    </p:spTree>
    <p:extLst>
      <p:ext uri="{BB962C8B-B14F-4D97-AF65-F5344CB8AC3E}">
        <p14:creationId xmlns:p14="http://schemas.microsoft.com/office/powerpoint/2010/main" val="23625205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54E7B85E-38BC-4FED-9BAC-6015FE10C631}" type="slidenum">
              <a:rPr lang="en-US" altLang="en-US" sz="1200">
                <a:latin typeface="Calibri" pitchFamily="34" charset="0"/>
                <a:cs typeface="Arial" charset="0"/>
              </a:rPr>
              <a:pPr algn="r" eaLnBrk="1" hangingPunct="1">
                <a:spcBef>
                  <a:spcPct val="0"/>
                </a:spcBef>
                <a:buClrTx/>
                <a:buFontTx/>
                <a:buNone/>
              </a:pPr>
              <a:t>34</a:t>
            </a:fld>
            <a:endParaRPr lang="en-US" altLang="en-US" sz="1200">
              <a:latin typeface="Calibri" pitchFamily="34" charset="0"/>
              <a:cs typeface="Arial" charset="0"/>
            </a:endParaRPr>
          </a:p>
        </p:txBody>
      </p:sp>
      <p:sp>
        <p:nvSpPr>
          <p:cNvPr id="68611"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Charities must report the value of goods or services whenever any are provided and the “donation” is $75 or more</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Charity may disregard value of token items, e.g. coffee mug, pen</a:t>
            </a:r>
          </a:p>
        </p:txBody>
      </p:sp>
      <p:sp>
        <p:nvSpPr>
          <p:cNvPr id="68613"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74DCA230-BC4B-41D7-B09E-3FE0B7F34575}" type="slidenum">
              <a:rPr lang="en-US" altLang="en-US">
                <a:latin typeface="Calibri" pitchFamily="34" charset="0"/>
              </a:rPr>
              <a:pPr>
                <a:spcBef>
                  <a:spcPct val="0"/>
                </a:spcBef>
                <a:buClrTx/>
                <a:buFontTx/>
                <a:buNone/>
              </a:pPr>
              <a:t>34</a:t>
            </a:fld>
            <a:endParaRPr lang="en-US" altLang="en-US">
              <a:latin typeface="Calibri" pitchFamily="34" charset="0"/>
            </a:endParaRPr>
          </a:p>
        </p:txBody>
      </p:sp>
    </p:spTree>
    <p:extLst>
      <p:ext uri="{BB962C8B-B14F-4D97-AF65-F5344CB8AC3E}">
        <p14:creationId xmlns:p14="http://schemas.microsoft.com/office/powerpoint/2010/main" val="564324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Refer participants to Pub 4012 – Page F-1 for standard deduction amounts</a:t>
            </a:r>
          </a:p>
        </p:txBody>
      </p:sp>
      <p:sp>
        <p:nvSpPr>
          <p:cNvPr id="1126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A65EADDC-E1EB-436B-A51D-9DAE13C29839}" type="slidenum">
              <a:rPr lang="en-US" altLang="en-US">
                <a:latin typeface="Calibri" pitchFamily="34" charset="0"/>
              </a:rPr>
              <a:pPr>
                <a:spcBef>
                  <a:spcPct val="0"/>
                </a:spcBef>
                <a:buClrTx/>
                <a:buFontTx/>
                <a:buNone/>
              </a:pPr>
              <a:t>3</a:t>
            </a:fld>
            <a:endParaRPr lang="en-US" altLang="en-US">
              <a:latin typeface="Calibri" pitchFamily="34" charset="0"/>
            </a:endParaRPr>
          </a:p>
        </p:txBody>
      </p:sp>
    </p:spTree>
    <p:extLst>
      <p:ext uri="{BB962C8B-B14F-4D97-AF65-F5344CB8AC3E}">
        <p14:creationId xmlns:p14="http://schemas.microsoft.com/office/powerpoint/2010/main" val="32310462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Capital gain property</a:t>
            </a:r>
          </a:p>
          <a:p>
            <a:pPr lvl="1"/>
            <a:r>
              <a:rPr lang="en-US" altLang="en-US" smtClean="0"/>
              <a:t>If the gain on sale would be a capital gain</a:t>
            </a:r>
          </a:p>
          <a:p>
            <a:pPr lvl="1"/>
            <a:r>
              <a:rPr lang="en-US" altLang="en-US" smtClean="0"/>
              <a:t>A.k.a. appreciated property</a:t>
            </a:r>
          </a:p>
          <a:p>
            <a:r>
              <a:rPr lang="en-US" altLang="en-US" smtClean="0"/>
              <a:t>Business property</a:t>
            </a:r>
          </a:p>
          <a:p>
            <a:pPr lvl="1"/>
            <a:r>
              <a:rPr lang="en-US" altLang="en-US" smtClean="0"/>
              <a:t>If ever depreciated, donation is out of scope</a:t>
            </a:r>
          </a:p>
          <a:p>
            <a:r>
              <a:rPr lang="en-US" altLang="en-US" smtClean="0"/>
              <a:t>Motor vehicles includes any motor vehicle manufactured primarily for use on public streets, roads, and highways; a boat; or an airplane. </a:t>
            </a:r>
          </a:p>
        </p:txBody>
      </p:sp>
      <p:sp>
        <p:nvSpPr>
          <p:cNvPr id="7168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A0FC19F9-A1AB-4CB2-8D72-E32275EAA13C}" type="slidenum">
              <a:rPr lang="en-US" altLang="en-US">
                <a:latin typeface="Calibri" pitchFamily="34" charset="0"/>
              </a:rPr>
              <a:pPr>
                <a:spcBef>
                  <a:spcPct val="0"/>
                </a:spcBef>
                <a:buClrTx/>
                <a:buFontTx/>
                <a:buNone/>
              </a:pPr>
              <a:t>36</a:t>
            </a:fld>
            <a:endParaRPr lang="en-US" altLang="en-US">
              <a:latin typeface="Calibri" pitchFamily="34" charset="0"/>
            </a:endParaRPr>
          </a:p>
        </p:txBody>
      </p:sp>
    </p:spTree>
    <p:extLst>
      <p:ext uri="{BB962C8B-B14F-4D97-AF65-F5344CB8AC3E}">
        <p14:creationId xmlns:p14="http://schemas.microsoft.com/office/powerpoint/2010/main" val="1919706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5B220C1C-E09A-4AA2-A446-09F15C27A365}" type="slidenum">
              <a:rPr lang="en-US" altLang="en-US" sz="1200">
                <a:latin typeface="Calibri" pitchFamily="34" charset="0"/>
                <a:cs typeface="Arial" charset="0"/>
              </a:rPr>
              <a:pPr algn="r" eaLnBrk="1" hangingPunct="1">
                <a:spcBef>
                  <a:spcPct val="0"/>
                </a:spcBef>
                <a:buClrTx/>
                <a:buFontTx/>
                <a:buNone/>
              </a:pPr>
              <a:t>37</a:t>
            </a:fld>
            <a:endParaRPr lang="en-US" altLang="en-US" sz="1200">
              <a:latin typeface="Calibri" pitchFamily="34" charset="0"/>
              <a:cs typeface="Arial" charset="0"/>
            </a:endParaRPr>
          </a:p>
        </p:txBody>
      </p:sp>
      <p:sp>
        <p:nvSpPr>
          <p:cNvPr id="73731"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Informational</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Mileage rate is set in the law, IRS cannot adjust it</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Large item example</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Buy airplane ticket to attend charity’s event as guest speaker</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Charity should give written acknowledgement of speaker’s participation at the event and that they provided their own airfare</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Cannot deduct “value” of time spent as a volunteer</a:t>
            </a:r>
          </a:p>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endParaRPr lang="en-US" altLang="en-US" b="1" smtClean="0">
              <a:latin typeface="Calibri" pitchFamily="34" charset="0"/>
              <a:ea typeface="SimSun" pitchFamily="2" charset="-122"/>
            </a:endParaRPr>
          </a:p>
        </p:txBody>
      </p:sp>
      <p:sp>
        <p:nvSpPr>
          <p:cNvPr id="73733"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E9A43D83-5D68-4662-BCE0-08A7B78858A1}" type="slidenum">
              <a:rPr lang="en-US" altLang="en-US">
                <a:latin typeface="Calibri" pitchFamily="34" charset="0"/>
              </a:rPr>
              <a:pPr>
                <a:spcBef>
                  <a:spcPct val="0"/>
                </a:spcBef>
                <a:buClrTx/>
                <a:buFontTx/>
                <a:buNone/>
              </a:pPr>
              <a:t>37</a:t>
            </a:fld>
            <a:endParaRPr lang="en-US" altLang="en-US">
              <a:latin typeface="Calibri" pitchFamily="34" charset="0"/>
            </a:endParaRPr>
          </a:p>
        </p:txBody>
      </p:sp>
    </p:spTree>
    <p:extLst>
      <p:ext uri="{BB962C8B-B14F-4D97-AF65-F5344CB8AC3E}">
        <p14:creationId xmlns:p14="http://schemas.microsoft.com/office/powerpoint/2010/main" val="996974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DBE06E45-8C42-485F-9ED1-448C0B0911D2}" type="slidenum">
              <a:rPr lang="en-US" altLang="en-US" sz="1200">
                <a:latin typeface="Calibri" pitchFamily="34" charset="0"/>
                <a:cs typeface="Arial" charset="0"/>
              </a:rPr>
              <a:pPr algn="r" eaLnBrk="1" hangingPunct="1">
                <a:spcBef>
                  <a:spcPct val="0"/>
                </a:spcBef>
                <a:buClrTx/>
                <a:buFontTx/>
                <a:buNone/>
              </a:pPr>
              <a:t>38</a:t>
            </a:fld>
            <a:endParaRPr lang="en-US" altLang="en-US" sz="1200">
              <a:latin typeface="Calibri" pitchFamily="34" charset="0"/>
              <a:cs typeface="Arial" charset="0"/>
            </a:endParaRPr>
          </a:p>
        </p:txBody>
      </p:sp>
      <p:sp>
        <p:nvSpPr>
          <p:cNvPr id="75779"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Font typeface="Arial" charset="0"/>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Most charities Tax-Aide sees are 501(c)(3) charities</a:t>
            </a:r>
          </a:p>
          <a:p>
            <a:pPr lvl="1" indent="-184432" eaLnBrk="1" hangingPunct="1">
              <a:spcBef>
                <a:spcPts val="480"/>
              </a:spcBef>
              <a:buClrTx/>
              <a:buFont typeface="Arial" charset="0"/>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All 501(c)(3) charities are 50% charities</a:t>
            </a:r>
          </a:p>
          <a:p>
            <a:pPr lvl="1" indent="-184432" eaLnBrk="1" hangingPunct="1">
              <a:spcBef>
                <a:spcPts val="480"/>
              </a:spcBef>
              <a:buClrTx/>
              <a:buFont typeface="Arial" charset="0"/>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If any limit is reached, return is out of scope</a:t>
            </a:r>
          </a:p>
        </p:txBody>
      </p:sp>
      <p:sp>
        <p:nvSpPr>
          <p:cNvPr id="75781"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DFF6F39B-39CE-4375-BD37-88EEF8D07BD4}" type="slidenum">
              <a:rPr lang="en-US" altLang="en-US">
                <a:latin typeface="Calibri" pitchFamily="34" charset="0"/>
              </a:rPr>
              <a:pPr>
                <a:spcBef>
                  <a:spcPct val="0"/>
                </a:spcBef>
                <a:buClrTx/>
                <a:buFontTx/>
                <a:buNone/>
              </a:pPr>
              <a:t>38</a:t>
            </a:fld>
            <a:endParaRPr lang="en-US" altLang="en-US">
              <a:latin typeface="Calibri" pitchFamily="34" charset="0"/>
            </a:endParaRPr>
          </a:p>
        </p:txBody>
      </p:sp>
    </p:spTree>
    <p:extLst>
      <p:ext uri="{BB962C8B-B14F-4D97-AF65-F5344CB8AC3E}">
        <p14:creationId xmlns:p14="http://schemas.microsoft.com/office/powerpoint/2010/main" val="22887186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xfrm>
            <a:off x="1257300" y="719138"/>
            <a:ext cx="4800600" cy="3600450"/>
          </a:xfrm>
          <a:solidFill>
            <a:srgbClr val="FFFFFF"/>
          </a:solidFill>
          <a:ln/>
        </p:spPr>
      </p:sp>
      <p:sp>
        <p:nvSpPr>
          <p:cNvPr id="77827"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r>
              <a:rPr lang="en-US" altLang="en-US" smtClean="0"/>
              <a:t>If the value of any one item is over $500, must provide additional information</a:t>
            </a:r>
          </a:p>
          <a:p>
            <a:pPr lvl="1"/>
            <a:r>
              <a:rPr lang="en-US" altLang="en-US" smtClean="0"/>
              <a:t>Date acquired</a:t>
            </a:r>
          </a:p>
          <a:p>
            <a:pPr lvl="1"/>
            <a:r>
              <a:rPr lang="en-US" altLang="en-US" smtClean="0"/>
              <a:t>How acquired</a:t>
            </a:r>
          </a:p>
          <a:p>
            <a:pPr lvl="1"/>
            <a:r>
              <a:rPr lang="en-US" altLang="en-US" smtClean="0"/>
              <a:t>Donor’s cost or basis</a:t>
            </a:r>
          </a:p>
        </p:txBody>
      </p:sp>
      <p:sp>
        <p:nvSpPr>
          <p:cNvPr id="77828"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80ECAFBD-0DD2-4C7E-855D-C9898DF90E36}" type="slidenum">
              <a:rPr lang="en-US" altLang="en-US">
                <a:latin typeface="Calibri" pitchFamily="34" charset="0"/>
              </a:rPr>
              <a:pPr>
                <a:spcBef>
                  <a:spcPct val="0"/>
                </a:spcBef>
                <a:buClrTx/>
                <a:buFontTx/>
                <a:buNone/>
              </a:pPr>
              <a:t>39</a:t>
            </a:fld>
            <a:endParaRPr lang="en-US" altLang="en-US">
              <a:latin typeface="Calibri" pitchFamily="34" charset="0"/>
            </a:endParaRPr>
          </a:p>
        </p:txBody>
      </p:sp>
    </p:spTree>
    <p:extLst>
      <p:ext uri="{BB962C8B-B14F-4D97-AF65-F5344CB8AC3E}">
        <p14:creationId xmlns:p14="http://schemas.microsoft.com/office/powerpoint/2010/main" val="13808236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p:cNvSpPr>
            <a:spLocks noGrp="1" noRot="1" noChangeAspect="1" noChangeArrowheads="1" noTextEdit="1"/>
          </p:cNvSpPr>
          <p:nvPr>
            <p:ph type="sldImg"/>
          </p:nvPr>
        </p:nvSpPr>
        <p:spPr>
          <a:xfrm>
            <a:off x="1257300" y="719138"/>
            <a:ext cx="4800600" cy="3600450"/>
          </a:xfrm>
          <a:solidFill>
            <a:srgbClr val="FFFFFF"/>
          </a:solidFill>
          <a:ln/>
        </p:spPr>
      </p:sp>
      <p:sp>
        <p:nvSpPr>
          <p:cNvPr id="7987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r>
              <a:rPr lang="en-US" altLang="en-US" smtClean="0"/>
              <a:t>If the value of any one item is over $500, must provide additional information</a:t>
            </a:r>
          </a:p>
          <a:p>
            <a:pPr lvl="1"/>
            <a:r>
              <a:rPr lang="en-US" altLang="en-US" smtClean="0"/>
              <a:t>Date acquired</a:t>
            </a:r>
          </a:p>
          <a:p>
            <a:pPr lvl="1"/>
            <a:r>
              <a:rPr lang="en-US" altLang="en-US" smtClean="0"/>
              <a:t>How acquired</a:t>
            </a:r>
          </a:p>
          <a:p>
            <a:pPr lvl="1"/>
            <a:r>
              <a:rPr lang="en-US" altLang="en-US" smtClean="0"/>
              <a:t>Donor’s cost or basis</a:t>
            </a:r>
          </a:p>
        </p:txBody>
      </p:sp>
      <p:sp>
        <p:nvSpPr>
          <p:cNvPr id="79876"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7D8EC760-B0D9-417B-99F7-EACF80122401}" type="slidenum">
              <a:rPr lang="en-US" altLang="en-US">
                <a:latin typeface="Calibri" pitchFamily="34" charset="0"/>
              </a:rPr>
              <a:pPr>
                <a:spcBef>
                  <a:spcPct val="0"/>
                </a:spcBef>
                <a:buClrTx/>
                <a:buFontTx/>
                <a:buNone/>
              </a:pPr>
              <a:t>40</a:t>
            </a:fld>
            <a:endParaRPr lang="en-US" altLang="en-US">
              <a:latin typeface="Calibri" pitchFamily="34" charset="0"/>
            </a:endParaRPr>
          </a:p>
        </p:txBody>
      </p:sp>
    </p:spTree>
    <p:extLst>
      <p:ext uri="{BB962C8B-B14F-4D97-AF65-F5344CB8AC3E}">
        <p14:creationId xmlns:p14="http://schemas.microsoft.com/office/powerpoint/2010/main" val="840582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
          <p:cNvSpPr>
            <a:spLocks noGrp="1" noRot="1" noChangeAspect="1" noChangeArrowheads="1" noTextEdit="1"/>
          </p:cNvSpPr>
          <p:nvPr>
            <p:ph type="sldImg"/>
          </p:nvPr>
        </p:nvSpPr>
        <p:spPr>
          <a:xfrm>
            <a:off x="1257300" y="719138"/>
            <a:ext cx="4800600" cy="3600450"/>
          </a:xfrm>
          <a:solidFill>
            <a:srgbClr val="FFFFFF"/>
          </a:solidFill>
          <a:ln/>
        </p:spPr>
      </p:sp>
      <p:sp>
        <p:nvSpPr>
          <p:cNvPr id="64516" name="Rectangle 2"/>
          <p:cNvSpPr>
            <a:spLocks noGrp="1" noChangeArrowheads="1"/>
          </p:cNvSpPr>
          <p:nvPr>
            <p:ph type="body" idx="1"/>
          </p:nvPr>
        </p:nvSpPr>
        <p:spPr>
          <a:ln/>
        </p:spPr>
        <p:txBody>
          <a:bodyPr wrap="none" anchor="ctr"/>
          <a:lstStyle/>
          <a:p>
            <a:pPr marL="0" indent="0">
              <a:buNone/>
              <a:defRPr/>
            </a:pPr>
            <a:r>
              <a:rPr lang="en-US" dirty="0" smtClean="0"/>
              <a:t>Emphasize</a:t>
            </a:r>
          </a:p>
          <a:p>
            <a:pPr>
              <a:defRPr/>
            </a:pPr>
            <a:r>
              <a:rPr lang="en-US" b="1" dirty="0" smtClean="0"/>
              <a:t>Donations of appreciated property are out of scope</a:t>
            </a:r>
          </a:p>
          <a:p>
            <a:pPr lvl="1">
              <a:defRPr/>
            </a:pPr>
            <a:r>
              <a:rPr lang="en-US" b="1" dirty="0" smtClean="0"/>
              <a:t>Example: securities, artwork</a:t>
            </a:r>
          </a:p>
          <a:p>
            <a:pPr lvl="1">
              <a:defRPr/>
            </a:pPr>
            <a:r>
              <a:rPr lang="en-US" b="1" dirty="0" smtClean="0"/>
              <a:t>If depreciated, then taxpayer should sell, take the capital loss and donate the proceeds</a:t>
            </a:r>
          </a:p>
        </p:txBody>
      </p:sp>
      <p:sp>
        <p:nvSpPr>
          <p:cNvPr id="81924"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A30F942A-8F8F-4E1E-90D3-D589B037B9B6}" type="slidenum">
              <a:rPr lang="en-US" altLang="en-US">
                <a:latin typeface="Calibri" pitchFamily="34" charset="0"/>
              </a:rPr>
              <a:pPr>
                <a:spcBef>
                  <a:spcPct val="0"/>
                </a:spcBef>
                <a:buClrTx/>
                <a:buFontTx/>
                <a:buNone/>
              </a:pPr>
              <a:t>41</a:t>
            </a:fld>
            <a:endParaRPr lang="en-US" altLang="en-US">
              <a:latin typeface="Calibri" pitchFamily="34" charset="0"/>
            </a:endParaRPr>
          </a:p>
        </p:txBody>
      </p:sp>
    </p:spTree>
    <p:extLst>
      <p:ext uri="{BB962C8B-B14F-4D97-AF65-F5344CB8AC3E}">
        <p14:creationId xmlns:p14="http://schemas.microsoft.com/office/powerpoint/2010/main" val="29902163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Contributions to Chamber of Commerce not deductible, but dues may be a business expense</a:t>
            </a:r>
          </a:p>
        </p:txBody>
      </p:sp>
      <p:sp>
        <p:nvSpPr>
          <p:cNvPr id="8602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A83576BA-3E07-4F86-BADB-1464E5AD5820}" type="slidenum">
              <a:rPr lang="en-US" altLang="en-US">
                <a:latin typeface="Calibri" pitchFamily="34" charset="0"/>
              </a:rPr>
              <a:pPr>
                <a:spcBef>
                  <a:spcPct val="0"/>
                </a:spcBef>
                <a:buClrTx/>
                <a:buFontTx/>
                <a:buNone/>
              </a:pPr>
              <a:t>44</a:t>
            </a:fld>
            <a:endParaRPr lang="en-US" altLang="en-US">
              <a:latin typeface="Calibri" pitchFamily="34" charset="0"/>
            </a:endParaRPr>
          </a:p>
        </p:txBody>
      </p:sp>
    </p:spTree>
    <p:extLst>
      <p:ext uri="{BB962C8B-B14F-4D97-AF65-F5344CB8AC3E}">
        <p14:creationId xmlns:p14="http://schemas.microsoft.com/office/powerpoint/2010/main" val="32840054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A958A48D-8564-40D8-A259-FEA2BBF32F79}" type="slidenum">
              <a:rPr lang="en-US" altLang="en-US" sz="1200">
                <a:latin typeface="Calibri" pitchFamily="34" charset="0"/>
                <a:cs typeface="Arial" charset="0"/>
              </a:rPr>
              <a:pPr algn="r" eaLnBrk="1" hangingPunct="1">
                <a:spcBef>
                  <a:spcPct val="0"/>
                </a:spcBef>
                <a:buClrTx/>
                <a:buFontTx/>
                <a:buNone/>
              </a:pPr>
              <a:t>46</a:t>
            </a:fld>
            <a:endParaRPr lang="en-US" altLang="en-US" sz="1200">
              <a:latin typeface="Calibri" pitchFamily="34" charset="0"/>
              <a:cs typeface="Arial" charset="0"/>
            </a:endParaRPr>
          </a:p>
        </p:txBody>
      </p:sp>
      <p:sp>
        <p:nvSpPr>
          <p:cNvPr id="89091"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dirty="0" smtClean="0">
                <a:latin typeface="Calibri" pitchFamily="34" charset="0"/>
                <a:ea typeface="SimSun" pitchFamily="2" charset="-122"/>
              </a:rPr>
              <a:t>Clarify</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t>Unreimbursed employee expenses are: </a:t>
            </a:r>
          </a:p>
          <a:p>
            <a:pPr marL="902399" lvl="1" eaLnBrk="1" hangingPunct="1">
              <a:spcBef>
                <a:spcPts val="480"/>
              </a:spcBef>
              <a:buClrTx/>
              <a:buFont typeface="Cambria" pitchFamily="18" charset="0"/>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t>Ordinary and necessary expenses attributable to your job </a:t>
            </a:r>
          </a:p>
          <a:p>
            <a:pPr marL="1384887" lvl="2" eaLnBrk="1" hangingPunct="1">
              <a:spcBef>
                <a:spcPts val="480"/>
              </a:spcBef>
              <a:buClrTx/>
              <a:buFont typeface="Cambria" pitchFamily="18" charset="0"/>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t>Common and accepted in your field of trade, business, or profession</a:t>
            </a:r>
          </a:p>
          <a:p>
            <a:pPr marL="1384887" lvl="2" eaLnBrk="1" hangingPunct="1">
              <a:spcBef>
                <a:spcPts val="480"/>
              </a:spcBef>
              <a:buClrTx/>
              <a:buFont typeface="Cambria" pitchFamily="18" charset="0"/>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t>Helpful and appropriate for your business</a:t>
            </a:r>
          </a:p>
          <a:p>
            <a:pPr marL="1384887" lvl="2" eaLnBrk="1" hangingPunct="1">
              <a:spcBef>
                <a:spcPts val="480"/>
              </a:spcBef>
              <a:buClrTx/>
              <a:buFont typeface="Cambria" pitchFamily="18" charset="0"/>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t>An expense does not have to be required to be considered necessary</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Example: work related education</a:t>
            </a:r>
          </a:p>
          <a:p>
            <a:pPr marL="1384887" lvl="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Perhaps not eligible for Lifetime Learning credit</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Form 2106 for </a:t>
            </a:r>
            <a:r>
              <a:rPr lang="en-US" altLang="en-US" b="1" dirty="0" smtClean="0">
                <a:latin typeface="Calibri" pitchFamily="34" charset="0"/>
                <a:ea typeface="SimSun" pitchFamily="2" charset="-122"/>
              </a:rPr>
              <a:t>unreimbursed </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Mileage or travel</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Entertainment</a:t>
            </a:r>
          </a:p>
          <a:p>
            <a:pPr marL="902399" lvl="1" eaLnBrk="1" hangingPunct="1">
              <a:spcBef>
                <a:spcPts val="480"/>
              </a:spcBef>
              <a:buClrTx/>
              <a:buFont typeface="Wingdings" pitchFamily="2" charset="2"/>
              <a:buChar char="Ø"/>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If unreimbursed employee expenses are other than these, don’t need 2106 and can input on Line 21</a:t>
            </a:r>
          </a:p>
          <a:p>
            <a:pPr marL="902399" lvl="1" eaLnBrk="1" hangingPunct="1">
              <a:spcBef>
                <a:spcPts val="480"/>
              </a:spcBef>
              <a:buClrTx/>
              <a:buFont typeface="Wingdings" pitchFamily="2" charset="2"/>
              <a:buChar char="Ø"/>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Special rules apply for performing artists – out of scope</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Form 2106 out of scope (unless certified in Military and preparing military return) if:</a:t>
            </a:r>
          </a:p>
          <a:p>
            <a:pPr marL="902399" lvl="1">
              <a:buClrTx/>
              <a:buFont typeface="Wingdings" pitchFamily="2" charset="2"/>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t>You get reimbursed by your employer for any expenses (amounts your employer included in box 1 of your Form W-2 are not considered reimbursements for this purpose)</a:t>
            </a:r>
          </a:p>
          <a:p>
            <a:pPr marL="902399" lvl="1">
              <a:buClrTx/>
              <a:buFont typeface="Wingdings" pitchFamily="2" charset="2"/>
              <a:buChar cha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t>If you are claiming vehicle expense, you are NOT using the standard mileage rate for 2016</a:t>
            </a:r>
          </a:p>
          <a:p>
            <a:pP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dirty="0" smtClean="0"/>
              <a:t>Caution: </a:t>
            </a:r>
            <a:r>
              <a:rPr lang="en-US" altLang="en-US" dirty="0" smtClean="0"/>
              <a:t>You can use the standard mileage rate for 2016 </a:t>
            </a:r>
            <a:r>
              <a:rPr lang="en-US" altLang="en-US" b="1" dirty="0" smtClean="0"/>
              <a:t>only if: </a:t>
            </a:r>
          </a:p>
          <a:p>
            <a:pPr marL="902399" lvl="1">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dirty="0" smtClean="0"/>
              <a:t>(a) </a:t>
            </a:r>
            <a:r>
              <a:rPr lang="en-US" altLang="en-US" dirty="0" smtClean="0"/>
              <a:t>you owned the vehicle and used the standard mileage rate for the first year you placed the vehicle in service, </a:t>
            </a:r>
            <a:r>
              <a:rPr lang="en-US" altLang="en-US" b="1" dirty="0" smtClean="0"/>
              <a:t>or </a:t>
            </a:r>
          </a:p>
          <a:p>
            <a:pPr marL="902399" lvl="1">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dirty="0" smtClean="0"/>
              <a:t>(b) </a:t>
            </a:r>
            <a:r>
              <a:rPr lang="en-US" altLang="en-US" dirty="0" smtClean="0"/>
              <a:t>you leased the vehicle and used the standard mileage rate for the portion of the lease period after 1997.</a:t>
            </a:r>
            <a:endParaRPr lang="en-US" altLang="en-US" dirty="0" smtClean="0">
              <a:latin typeface="Calibri" pitchFamily="34" charset="0"/>
              <a:ea typeface="SimSun" pitchFamily="2" charset="-122"/>
            </a:endParaRP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Other expenses</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To produce or collect income</a:t>
            </a:r>
          </a:p>
          <a:p>
            <a:pPr marL="1384887" lvl="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Investments management fees</a:t>
            </a:r>
          </a:p>
          <a:p>
            <a:pPr marL="1384887" lvl="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Investment training – but not on cruise ships</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Manage or maintain income-producing property</a:t>
            </a:r>
          </a:p>
          <a:p>
            <a:pPr marL="1384887" lvl="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Safe deposit box holding securities</a:t>
            </a:r>
          </a:p>
          <a:p>
            <a:pPr marL="1384887" lvl="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IRA trustee fee when paid outside of IRA – if paid within IRA, not deductible</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To determine, contest, pay or claim a refund of any tax</a:t>
            </a:r>
          </a:p>
          <a:p>
            <a:pPr marL="1384887" lvl="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Credit card service fee when paying tax by credit card</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Work related education</a:t>
            </a:r>
          </a:p>
          <a:p>
            <a:pPr marL="1384887" lvl="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Perhaps not eligible for Lifetime Learning credit</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Repayments of &lt;$3,000 </a:t>
            </a:r>
          </a:p>
          <a:p>
            <a:pPr marL="1384887" lvl="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dirty="0" smtClean="0">
                <a:latin typeface="Calibri" pitchFamily="34" charset="0"/>
                <a:ea typeface="SimSun" pitchFamily="2" charset="-122"/>
              </a:rPr>
              <a:t>E.g. unemployment benefits</a:t>
            </a:r>
          </a:p>
          <a:p>
            <a:pPr marL="902399" lvl="1"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endParaRPr lang="en-US" altLang="en-US" dirty="0" smtClean="0">
              <a:latin typeface="Calibri" pitchFamily="34" charset="0"/>
              <a:ea typeface="SimSun" pitchFamily="2" charset="-122"/>
            </a:endParaRPr>
          </a:p>
        </p:txBody>
      </p:sp>
      <p:sp>
        <p:nvSpPr>
          <p:cNvPr id="89093"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0B0C1F50-A2DA-439D-80C8-B40107EEA079}" type="slidenum">
              <a:rPr lang="en-US" altLang="en-US">
                <a:latin typeface="Calibri" pitchFamily="34" charset="0"/>
              </a:rPr>
              <a:pPr>
                <a:spcBef>
                  <a:spcPct val="0"/>
                </a:spcBef>
                <a:buClrTx/>
                <a:buFontTx/>
                <a:buNone/>
              </a:pPr>
              <a:t>46</a:t>
            </a:fld>
            <a:endParaRPr lang="en-US" altLang="en-US">
              <a:latin typeface="Calibri" pitchFamily="34" charset="0"/>
            </a:endParaRPr>
          </a:p>
        </p:txBody>
      </p:sp>
    </p:spTree>
    <p:extLst>
      <p:ext uri="{BB962C8B-B14F-4D97-AF65-F5344CB8AC3E}">
        <p14:creationId xmlns:p14="http://schemas.microsoft.com/office/powerpoint/2010/main" val="42419069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AE034713-40A2-434D-93F6-275185A1B273}" type="slidenum">
              <a:rPr lang="en-US" altLang="en-US" sz="1200">
                <a:latin typeface="Calibri" pitchFamily="34" charset="0"/>
                <a:cs typeface="Arial" charset="0"/>
              </a:rPr>
              <a:pPr algn="r" eaLnBrk="1" hangingPunct="1">
                <a:spcBef>
                  <a:spcPct val="0"/>
                </a:spcBef>
                <a:buClrTx/>
                <a:buFontTx/>
                <a:buNone/>
              </a:pPr>
              <a:t>47</a:t>
            </a:fld>
            <a:endParaRPr lang="en-US" altLang="en-US" sz="1200">
              <a:latin typeface="Calibri" pitchFamily="34" charset="0"/>
              <a:cs typeface="Arial" charset="0"/>
            </a:endParaRPr>
          </a:p>
        </p:txBody>
      </p:sp>
      <p:sp>
        <p:nvSpPr>
          <p:cNvPr id="91139"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Clarify</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Tax preparation fees include – Line 22:</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To determine, contest, pay or claim a refund of any tax</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Credit card service fee when paying tax by credit card</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Other miscellaneous expenses – Line 23</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To produce or collect income</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Investments management fees</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Investment training – but not on cruise ships</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Manage or maintain income-producing property</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Safe deposit box holding securities</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IRA trustee fee when paid outside of IRA – if paid within IRA, not deductible</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Repayments of &lt;$3,000 </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E.g. unemployment benefits</a:t>
            </a:r>
          </a:p>
        </p:txBody>
      </p:sp>
      <p:sp>
        <p:nvSpPr>
          <p:cNvPr id="91141"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EA952568-9AFC-4E7C-BFFE-0E2A0A51A86D}" type="slidenum">
              <a:rPr lang="en-US" altLang="en-US">
                <a:latin typeface="Calibri" pitchFamily="34" charset="0"/>
              </a:rPr>
              <a:pPr>
                <a:spcBef>
                  <a:spcPct val="0"/>
                </a:spcBef>
                <a:buClrTx/>
                <a:buFontTx/>
                <a:buNone/>
              </a:pPr>
              <a:t>47</a:t>
            </a:fld>
            <a:endParaRPr lang="en-US" altLang="en-US">
              <a:latin typeface="Calibri" pitchFamily="34" charset="0"/>
            </a:endParaRPr>
          </a:p>
        </p:txBody>
      </p:sp>
    </p:spTree>
    <p:extLst>
      <p:ext uri="{BB962C8B-B14F-4D97-AF65-F5344CB8AC3E}">
        <p14:creationId xmlns:p14="http://schemas.microsoft.com/office/powerpoint/2010/main" val="34680660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F1AC82E7-936B-4B07-A415-FA49E887260D}" type="slidenum">
              <a:rPr lang="en-US" altLang="en-US" sz="1200">
                <a:latin typeface="Calibri" pitchFamily="34" charset="0"/>
                <a:cs typeface="Arial" charset="0"/>
              </a:rPr>
              <a:pPr algn="r" eaLnBrk="1" hangingPunct="1">
                <a:spcBef>
                  <a:spcPct val="0"/>
                </a:spcBef>
                <a:buClrTx/>
                <a:buFontTx/>
                <a:buNone/>
              </a:pPr>
              <a:t>48</a:t>
            </a:fld>
            <a:endParaRPr lang="en-US" altLang="en-US" sz="1200">
              <a:latin typeface="Calibri" pitchFamily="34" charset="0"/>
              <a:cs typeface="Arial" charset="0"/>
            </a:endParaRPr>
          </a:p>
        </p:txBody>
      </p:sp>
      <p:sp>
        <p:nvSpPr>
          <p:cNvPr id="93187"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931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b="1" smtClean="0">
                <a:latin typeface="Calibri" pitchFamily="34" charset="0"/>
                <a:ea typeface="SimSun" pitchFamily="2" charset="-122"/>
              </a:rPr>
              <a:t>Clarify</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Tax preparation fees include – Line 22:</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To determine, contest, pay or claim a refund of any tax</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Credit card service fee when paying tax by credit card</a:t>
            </a:r>
          </a:p>
          <a:p>
            <a:pPr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Other miscellaneous expenses – Line 23</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To produce or collect income</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Investments management fees</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Investment training – but not on cruise ships</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Manage or maintain income-producing property</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Safe deposit box holding securities</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IRA trustee fee when paid outside of IRA – if paid within IRA, not deductible</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Repayments of &lt;$3,000 </a:t>
            </a:r>
          </a:p>
          <a:p>
            <a:pPr lvl="2"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E.g. unemployment benefits</a:t>
            </a:r>
          </a:p>
        </p:txBody>
      </p:sp>
      <p:sp>
        <p:nvSpPr>
          <p:cNvPr id="93189"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0B49076A-E704-416D-A940-52720D2DE189}" type="slidenum">
              <a:rPr lang="en-US" altLang="en-US">
                <a:latin typeface="Calibri" pitchFamily="34" charset="0"/>
              </a:rPr>
              <a:pPr>
                <a:spcBef>
                  <a:spcPct val="0"/>
                </a:spcBef>
                <a:buClrTx/>
                <a:buFontTx/>
                <a:buNone/>
              </a:pPr>
              <a:t>48</a:t>
            </a:fld>
            <a:endParaRPr lang="en-US" altLang="en-US">
              <a:latin typeface="Calibri" pitchFamily="34" charset="0"/>
            </a:endParaRPr>
          </a:p>
        </p:txBody>
      </p:sp>
    </p:spTree>
    <p:extLst>
      <p:ext uri="{BB962C8B-B14F-4D97-AF65-F5344CB8AC3E}">
        <p14:creationId xmlns:p14="http://schemas.microsoft.com/office/powerpoint/2010/main" val="567465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Normal standard deduction may take taxable income to zero – if so, no need to itemize</a:t>
            </a:r>
          </a:p>
          <a:p>
            <a:pPr lvl="1"/>
            <a:r>
              <a:rPr lang="en-US" altLang="en-US" smtClean="0"/>
              <a:t>State standard deduction may be less and itemizing might be better</a:t>
            </a:r>
          </a:p>
          <a:p>
            <a:r>
              <a:rPr lang="en-US" altLang="en-US" smtClean="0"/>
              <a:t>Taxpayers who have a standard deduction of zero should generally itemize their deductions. Taxpayers who normally fall within this category are: </a:t>
            </a:r>
          </a:p>
          <a:p>
            <a:pPr lvl="1"/>
            <a:r>
              <a:rPr lang="en-US" altLang="en-US" smtClean="0"/>
              <a:t>Married, filing a separate return, and their spouse is itemizing </a:t>
            </a:r>
          </a:p>
          <a:p>
            <a:pPr lvl="1"/>
            <a:r>
              <a:rPr lang="en-US" altLang="en-US" smtClean="0"/>
              <a:t>Filing a return for a short tax year due to a change in the annual accounting period </a:t>
            </a:r>
          </a:p>
          <a:p>
            <a:pPr lvl="1"/>
            <a:r>
              <a:rPr lang="en-US" altLang="en-US" smtClean="0"/>
              <a:t>Considered to be nonresident aliens or dual status aliens during the year (and not married to a U. S. citizen or resident at the end of the tax year) </a:t>
            </a:r>
          </a:p>
        </p:txBody>
      </p:sp>
      <p:sp>
        <p:nvSpPr>
          <p:cNvPr id="1331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8213065A-8FD4-4AD4-B6FD-6A644B9C30C9}" type="slidenum">
              <a:rPr lang="en-US" altLang="en-US">
                <a:latin typeface="Calibri" pitchFamily="34" charset="0"/>
              </a:rPr>
              <a:pPr>
                <a:spcBef>
                  <a:spcPct val="0"/>
                </a:spcBef>
                <a:buClrTx/>
                <a:buFontTx/>
                <a:buNone/>
              </a:pPr>
              <a:t>4</a:t>
            </a:fld>
            <a:endParaRPr lang="en-US" altLang="en-US">
              <a:latin typeface="Calibri" pitchFamily="34" charset="0"/>
            </a:endParaRPr>
          </a:p>
        </p:txBody>
      </p:sp>
    </p:spTree>
    <p:extLst>
      <p:ext uri="{BB962C8B-B14F-4D97-AF65-F5344CB8AC3E}">
        <p14:creationId xmlns:p14="http://schemas.microsoft.com/office/powerpoint/2010/main" val="37054269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Text Box 1"/>
          <p:cNvSpPr txBox="1">
            <a:spLocks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1" tIns="49468" rIns="95131" bIns="49468" anchor="b"/>
          <a:lstStyle>
            <a:lvl1pPr>
              <a:spcBef>
                <a:spcPct val="30000"/>
              </a:spcBef>
              <a:buClr>
                <a:srgbClr val="C00000"/>
              </a:buClr>
              <a:buSzPct val="10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1pPr>
            <a:lvl2pPr>
              <a:spcBef>
                <a:spcPct val="30000"/>
              </a:spcBef>
              <a:buClr>
                <a:srgbClr val="00B050"/>
              </a:buClr>
              <a:buSzPct val="100000"/>
              <a:buFont typeface="Wingding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2pPr>
            <a:lvl3pPr marL="1200150" indent="-285750">
              <a:spcBef>
                <a:spcPct val="30000"/>
              </a:spcBef>
              <a:buClr>
                <a:srgbClr val="0000FF"/>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mbria" pitchFamily="18" charset="0"/>
              </a:defRPr>
            </a:lvl3pPr>
            <a:lvl4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8" charset="0"/>
              </a:defRPr>
            </a:lvl9pPr>
          </a:lstStyle>
          <a:p>
            <a:pPr algn="r" eaLnBrk="1" hangingPunct="1">
              <a:spcBef>
                <a:spcPct val="0"/>
              </a:spcBef>
              <a:buClrTx/>
              <a:buFontTx/>
              <a:buNone/>
            </a:pPr>
            <a:fld id="{60B0E233-568C-4A35-8839-172F4D075F74}" type="slidenum">
              <a:rPr lang="en-US" altLang="en-US" sz="1200">
                <a:latin typeface="Calibri" pitchFamily="34" charset="0"/>
                <a:cs typeface="Arial" charset="0"/>
              </a:rPr>
              <a:pPr algn="r" eaLnBrk="1" hangingPunct="1">
                <a:spcBef>
                  <a:spcPct val="0"/>
                </a:spcBef>
                <a:buClrTx/>
                <a:buFontTx/>
                <a:buNone/>
              </a:pPr>
              <a:t>49</a:t>
            </a:fld>
            <a:endParaRPr lang="en-US" altLang="en-US" sz="1200">
              <a:latin typeface="Calibri" pitchFamily="34" charset="0"/>
              <a:cs typeface="Arial" charset="0"/>
            </a:endParaRPr>
          </a:p>
        </p:txBody>
      </p:sp>
      <p:sp>
        <p:nvSpPr>
          <p:cNvPr id="95235" name="Rectangle 2"/>
          <p:cNvSpPr>
            <a:spLocks noGrp="1" noRot="1" noChangeAspect="1" noChangeArrowheads="1" noTextEdit="1"/>
          </p:cNvSpPr>
          <p:nvPr>
            <p:ph type="sldImg"/>
          </p:nvPr>
        </p:nvSpPr>
        <p:spPr>
          <a:xfrm>
            <a:off x="1257300" y="719138"/>
            <a:ext cx="4800600" cy="3600450"/>
          </a:xfrm>
          <a:solidFill>
            <a:srgbClr val="FFFFFF"/>
          </a:solidFill>
          <a:ln/>
        </p:spPr>
      </p:sp>
      <p:sp>
        <p:nvSpPr>
          <p:cNvPr id="95236" name="Text Box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ts val="480"/>
              </a:spcBef>
              <a:buClrTx/>
              <a:buNone/>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Informational</a:t>
            </a:r>
          </a:p>
          <a:p>
            <a:pPr marL="0" indent="0"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To claim gambling losses</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Need to keep a diary of winnings and losses</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Generally, use a “per session” determination of whether	a gain or loss (not “per bet”)</a:t>
            </a:r>
          </a:p>
          <a:p>
            <a:pPr marL="0" indent="0"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Example of work-related expenses for a disabled person</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Attendant enabling employment of disabled</a:t>
            </a:r>
          </a:p>
          <a:p>
            <a:pPr marL="0" indent="0"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Repayments would be of prior year included income that believed was theirs</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Such as unemployment benefits or wages</a:t>
            </a:r>
          </a:p>
          <a:p>
            <a:pPr lvl="1" indent="-184432"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Repayments of &lt;$3,000 are subject to the 2% haircut</a:t>
            </a:r>
          </a:p>
          <a:p>
            <a:pPr marL="0" indent="0" eaLnBrk="1" hangingPunct="1">
              <a:spcBef>
                <a:spcPts val="480"/>
              </a:spcBef>
              <a:buClrTx/>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endParaRPr lang="en-US" altLang="en-US" smtClean="0">
              <a:latin typeface="Calibri" pitchFamily="34" charset="0"/>
              <a:ea typeface="SimSun" pitchFamily="2" charset="-122"/>
            </a:endParaRPr>
          </a:p>
        </p:txBody>
      </p:sp>
      <p:sp>
        <p:nvSpPr>
          <p:cNvPr id="95237"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6DC59EC9-DF51-4592-AFC5-3F76B4E9EE57}" type="slidenum">
              <a:rPr lang="en-US" altLang="en-US">
                <a:latin typeface="Calibri" pitchFamily="34" charset="0"/>
              </a:rPr>
              <a:pPr>
                <a:spcBef>
                  <a:spcPct val="0"/>
                </a:spcBef>
                <a:buClrTx/>
                <a:buFontTx/>
                <a:buNone/>
              </a:pPr>
              <a:t>49</a:t>
            </a:fld>
            <a:endParaRPr lang="en-US" altLang="en-US">
              <a:latin typeface="Calibri" pitchFamily="34" charset="0"/>
            </a:endParaRPr>
          </a:p>
        </p:txBody>
      </p:sp>
    </p:spTree>
    <p:extLst>
      <p:ext uri="{BB962C8B-B14F-4D97-AF65-F5344CB8AC3E}">
        <p14:creationId xmlns:p14="http://schemas.microsoft.com/office/powerpoint/2010/main" val="39144617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3" tIns="48327" rIns="96653" bIns="48327" anchor="b"/>
          <a:lstStyle>
            <a:lvl1pPr defTabSz="930275">
              <a:spcBef>
                <a:spcPct val="30000"/>
              </a:spcBef>
              <a:buClr>
                <a:srgbClr val="C00000"/>
              </a:buClr>
              <a:buSzPct val="100000"/>
              <a:buFont typeface="Calibri" pitchFamily="34" charset="0"/>
              <a:buChar char="●"/>
              <a:defRPr sz="1400">
                <a:solidFill>
                  <a:srgbClr val="000000"/>
                </a:solidFill>
                <a:latin typeface="Cambria" pitchFamily="18" charset="0"/>
              </a:defRPr>
            </a:lvl1pPr>
            <a:lvl2pPr defTabSz="930275">
              <a:spcBef>
                <a:spcPct val="30000"/>
              </a:spcBef>
              <a:buClr>
                <a:srgbClr val="00B050"/>
              </a:buClr>
              <a:buSzPct val="100000"/>
              <a:buFont typeface="Wingdings" pitchFamily="2" charset="2"/>
              <a:buChar char="n"/>
              <a:defRPr sz="1400">
                <a:solidFill>
                  <a:srgbClr val="000000"/>
                </a:solidFill>
                <a:latin typeface="Cambria" pitchFamily="18" charset="0"/>
              </a:defRPr>
            </a:lvl2pPr>
            <a:lvl3pPr marL="1200150" indent="-285750" defTabSz="930275">
              <a:spcBef>
                <a:spcPct val="30000"/>
              </a:spcBef>
              <a:buClr>
                <a:srgbClr val="0000FF"/>
              </a:buClr>
              <a:buSzPct val="100000"/>
              <a:buFont typeface="Wingdings" pitchFamily="2" charset="2"/>
              <a:buChar char="®"/>
              <a:defRPr sz="1400">
                <a:solidFill>
                  <a:srgbClr val="000000"/>
                </a:solidFill>
                <a:latin typeface="Cambria" pitchFamily="18" charset="0"/>
              </a:defRPr>
            </a:lvl3pPr>
            <a:lvl4pPr defTabSz="930275">
              <a:spcBef>
                <a:spcPct val="30000"/>
              </a:spcBef>
              <a:buClr>
                <a:srgbClr val="000000"/>
              </a:buClr>
              <a:buSzPct val="100000"/>
              <a:buFont typeface="Times New Roman" pitchFamily="18" charset="0"/>
              <a:defRPr sz="1400">
                <a:solidFill>
                  <a:srgbClr val="000000"/>
                </a:solidFill>
                <a:latin typeface="Times New Roman" pitchFamily="18" charset="0"/>
              </a:defRPr>
            </a:lvl4pPr>
            <a:lvl5pPr defTabSz="930275">
              <a:spcBef>
                <a:spcPct val="30000"/>
              </a:spcBef>
              <a:buClr>
                <a:srgbClr val="000000"/>
              </a:buClr>
              <a:buSzPct val="100000"/>
              <a:buFont typeface="Times New Roman" pitchFamily="18" charset="0"/>
              <a:defRPr sz="1400">
                <a:solidFill>
                  <a:srgbClr val="000000"/>
                </a:solidFill>
                <a:latin typeface="Times New Roman" pitchFamily="18" charset="0"/>
              </a:defRPr>
            </a:lvl5pPr>
            <a:lvl6pPr marL="2514600" indent="-228600" defTabSz="930275" eaLnBrk="0" fontAlgn="base" hangingPunct="0">
              <a:spcBef>
                <a:spcPct val="30000"/>
              </a:spcBef>
              <a:spcAft>
                <a:spcPct val="0"/>
              </a:spcAft>
              <a:buClr>
                <a:srgbClr val="000000"/>
              </a:buClr>
              <a:buSzPct val="100000"/>
              <a:buFont typeface="Times New Roman" pitchFamily="18" charset="0"/>
              <a:defRPr sz="1400">
                <a:solidFill>
                  <a:srgbClr val="000000"/>
                </a:solidFill>
                <a:latin typeface="Times New Roman" pitchFamily="18" charset="0"/>
              </a:defRPr>
            </a:lvl6pPr>
            <a:lvl7pPr marL="2971800" indent="-228600" defTabSz="930275" eaLnBrk="0" fontAlgn="base" hangingPunct="0">
              <a:spcBef>
                <a:spcPct val="30000"/>
              </a:spcBef>
              <a:spcAft>
                <a:spcPct val="0"/>
              </a:spcAft>
              <a:buClr>
                <a:srgbClr val="000000"/>
              </a:buClr>
              <a:buSzPct val="100000"/>
              <a:buFont typeface="Times New Roman" pitchFamily="18" charset="0"/>
              <a:defRPr sz="1400">
                <a:solidFill>
                  <a:srgbClr val="000000"/>
                </a:solidFill>
                <a:latin typeface="Times New Roman" pitchFamily="18" charset="0"/>
              </a:defRPr>
            </a:lvl7pPr>
            <a:lvl8pPr marL="3429000" indent="-228600" defTabSz="930275" eaLnBrk="0" fontAlgn="base" hangingPunct="0">
              <a:spcBef>
                <a:spcPct val="30000"/>
              </a:spcBef>
              <a:spcAft>
                <a:spcPct val="0"/>
              </a:spcAft>
              <a:buClr>
                <a:srgbClr val="000000"/>
              </a:buClr>
              <a:buSzPct val="100000"/>
              <a:buFont typeface="Times New Roman" pitchFamily="18" charset="0"/>
              <a:defRPr sz="1400">
                <a:solidFill>
                  <a:srgbClr val="000000"/>
                </a:solidFill>
                <a:latin typeface="Times New Roman" pitchFamily="18" charset="0"/>
              </a:defRPr>
            </a:lvl8pPr>
            <a:lvl9pPr marL="3886200" indent="-228600" defTabSz="930275" eaLnBrk="0" fontAlgn="base" hangingPunct="0">
              <a:spcBef>
                <a:spcPct val="30000"/>
              </a:spcBef>
              <a:spcAft>
                <a:spcPct val="0"/>
              </a:spcAft>
              <a:buClr>
                <a:srgbClr val="000000"/>
              </a:buClr>
              <a:buSzPct val="100000"/>
              <a:buFont typeface="Times New Roman" pitchFamily="18" charset="0"/>
              <a:defRPr sz="1400">
                <a:solidFill>
                  <a:srgbClr val="000000"/>
                </a:solidFill>
                <a:latin typeface="Times New Roman" pitchFamily="18" charset="0"/>
              </a:defRPr>
            </a:lvl9pPr>
          </a:lstStyle>
          <a:p>
            <a:pPr algn="r" eaLnBrk="1" hangingPunct="1">
              <a:spcBef>
                <a:spcPct val="0"/>
              </a:spcBef>
              <a:buClrTx/>
              <a:buSzTx/>
              <a:buFont typeface="Calibri" pitchFamily="34" charset="0"/>
              <a:buNone/>
            </a:pPr>
            <a:fld id="{4CF2CCDA-9BE0-4DA2-9F9D-C3FBA6C189BA}" type="slidenum">
              <a:rPr lang="en-US" altLang="en-US" sz="1200">
                <a:solidFill>
                  <a:schemeClr val="tx1"/>
                </a:solidFill>
                <a:latin typeface="Calibri" pitchFamily="34" charset="0"/>
                <a:cs typeface="Arial" charset="0"/>
              </a:rPr>
              <a:pPr algn="r" eaLnBrk="1" hangingPunct="1">
                <a:spcBef>
                  <a:spcPct val="0"/>
                </a:spcBef>
                <a:buClrTx/>
                <a:buSzTx/>
                <a:buFont typeface="Calibri" pitchFamily="34" charset="0"/>
                <a:buNone/>
              </a:pPr>
              <a:t>54</a:t>
            </a:fld>
            <a:endParaRPr lang="en-US" altLang="en-US" sz="1200">
              <a:solidFill>
                <a:schemeClr val="tx1"/>
              </a:solidFill>
              <a:latin typeface="Calibri" pitchFamily="34" charset="0"/>
              <a:cs typeface="Arial" charset="0"/>
            </a:endParaRPr>
          </a:p>
        </p:txBody>
      </p:sp>
      <p:sp>
        <p:nvSpPr>
          <p:cNvPr id="101379" name="Rectangle 2"/>
          <p:cNvSpPr>
            <a:spLocks noGrp="1" noRot="1" noChangeAspect="1" noChangeArrowheads="1" noTextEdit="1"/>
          </p:cNvSpPr>
          <p:nvPr>
            <p:ph type="sldImg"/>
          </p:nvPr>
        </p:nvSpPr>
        <p:spPr>
          <a:xfrm>
            <a:off x="1257300" y="719138"/>
            <a:ext cx="4800600" cy="3600450"/>
          </a:xfrm>
          <a:ln/>
        </p:spPr>
      </p:sp>
      <p:sp>
        <p:nvSpPr>
          <p:cNvPr id="101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64974" eaLnBrk="1" hangingPunct="1"/>
            <a:endParaRPr lang="en-US" altLang="en-US" smtClean="0"/>
          </a:p>
        </p:txBody>
      </p:sp>
      <p:sp>
        <p:nvSpPr>
          <p:cNvPr id="101381"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E5544134-F128-4E9B-90F2-6BE7265600B1}" type="slidenum">
              <a:rPr lang="en-US" altLang="en-US">
                <a:latin typeface="Calibri" pitchFamily="34" charset="0"/>
              </a:rPr>
              <a:pPr>
                <a:spcBef>
                  <a:spcPct val="0"/>
                </a:spcBef>
                <a:buClrTx/>
                <a:buFontTx/>
                <a:buNone/>
              </a:pPr>
              <a:t>54</a:t>
            </a:fld>
            <a:endParaRPr lang="en-US" altLang="en-US">
              <a:latin typeface="Calibri" pitchFamily="34" charset="0"/>
            </a:endParaRPr>
          </a:p>
        </p:txBody>
      </p:sp>
    </p:spTree>
    <p:extLst>
      <p:ext uri="{BB962C8B-B14F-4D97-AF65-F5344CB8AC3E}">
        <p14:creationId xmlns:p14="http://schemas.microsoft.com/office/powerpoint/2010/main" val="798510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97F12895-F7C9-4D7F-B179-F07013BCA839}" type="slidenum">
              <a:rPr lang="en-US" altLang="en-US">
                <a:latin typeface="Calibri" pitchFamily="34" charset="0"/>
              </a:rPr>
              <a:pPr>
                <a:spcBef>
                  <a:spcPct val="0"/>
                </a:spcBef>
                <a:buClrTx/>
                <a:buFontTx/>
                <a:buNone/>
              </a:pPr>
              <a:t>5</a:t>
            </a:fld>
            <a:endParaRPr lang="en-US" altLang="en-US">
              <a:latin typeface="Calibri" pitchFamily="34" charset="0"/>
            </a:endParaRPr>
          </a:p>
        </p:txBody>
      </p:sp>
      <p:sp>
        <p:nvSpPr>
          <p:cNvPr id="15363" name="Slide Image Placeholder 13"/>
          <p:cNvSpPr>
            <a:spLocks noGrp="1" noRot="1" noChangeAspect="1" noTextEdit="1"/>
          </p:cNvSpPr>
          <p:nvPr>
            <p:ph type="sldImg"/>
          </p:nvPr>
        </p:nvSpPr>
        <p:spPr>
          <a:ln/>
        </p:spPr>
      </p:sp>
      <p:sp>
        <p:nvSpPr>
          <p:cNvPr id="15364" name="Notes Placeholder 14"/>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480"/>
              </a:spcBef>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Sch A Itemized deductions are divided into the listed categories</a:t>
            </a:r>
          </a:p>
          <a:p>
            <a:pPr eaLnBrk="1" hangingPunct="1">
              <a:spcBef>
                <a:spcPts val="480"/>
              </a:spcBef>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Casualty and theft losses are out of scope for Tax-Aide</a:t>
            </a:r>
          </a:p>
          <a:p>
            <a:pPr eaLnBrk="1" hangingPunct="1">
              <a:spcBef>
                <a:spcPts val="480"/>
              </a:spcBef>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Preparer should organize taxpayer's Deduction documents in this order before beginning Sch A. </a:t>
            </a:r>
          </a:p>
          <a:p>
            <a:pPr eaLnBrk="1" hangingPunct="1">
              <a:spcBef>
                <a:spcPts val="480"/>
              </a:spcBef>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ASK taxpayer if there are any other expenses for each category as you organize the paperwork. </a:t>
            </a:r>
          </a:p>
          <a:p>
            <a:pPr eaLnBrk="1" hangingPunct="1">
              <a:spcBef>
                <a:spcPts val="480"/>
              </a:spcBef>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Keep the taxpayer involved in what you are doing or you may miss something! </a:t>
            </a:r>
          </a:p>
          <a:p>
            <a:pPr eaLnBrk="1" hangingPunct="1">
              <a:spcBef>
                <a:spcPts val="480"/>
              </a:spcBef>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r>
              <a:rPr lang="en-US" altLang="en-US" smtClean="0">
                <a:latin typeface="Calibri" pitchFamily="34" charset="0"/>
                <a:ea typeface="SimSun" pitchFamily="2" charset="-122"/>
              </a:rPr>
              <a:t>You do not have to total the taxpayer expenses. In the interview, if you find this is the case, ask one of them (if a couple) to sit at a table and create a total for each section.</a:t>
            </a:r>
          </a:p>
          <a:p>
            <a:pPr>
              <a:tabLst>
                <a:tab pos="0" algn="l"/>
                <a:tab pos="964974" algn="l"/>
                <a:tab pos="1931596" algn="l"/>
                <a:tab pos="2898216" algn="l"/>
                <a:tab pos="3864838" algn="l"/>
                <a:tab pos="4831458" algn="l"/>
                <a:tab pos="5798080" algn="l"/>
                <a:tab pos="6764700" algn="l"/>
                <a:tab pos="7731322" algn="l"/>
                <a:tab pos="8697942" algn="l"/>
                <a:tab pos="9664564" algn="l"/>
                <a:tab pos="10631184" algn="l"/>
              </a:tabLst>
            </a:pPr>
            <a:endParaRPr lang="en-US" altLang="en-US" smtClean="0"/>
          </a:p>
        </p:txBody>
      </p:sp>
    </p:spTree>
    <p:extLst>
      <p:ext uri="{BB962C8B-B14F-4D97-AF65-F5344CB8AC3E}">
        <p14:creationId xmlns:p14="http://schemas.microsoft.com/office/powerpoint/2010/main" val="2278766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bwMode="auto">
          <a:xfrm>
            <a:off x="732183" y="4561226"/>
            <a:ext cx="5849179" cy="43185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Medical allowed in excess of 10% of AGI, unless 65 or older</a:t>
            </a:r>
          </a:p>
          <a:p>
            <a:pPr eaLnBrk="1" hangingPunct="1"/>
            <a:r>
              <a:rPr lang="en-US" altLang="en-US" smtClean="0"/>
              <a:t>The 7.5 threshold expires 12/31/16 – will not affect 2017 returns.</a:t>
            </a:r>
          </a:p>
          <a:p>
            <a:pPr eaLnBrk="1" hangingPunct="1"/>
            <a:endParaRPr lang="en-US" altLang="en-US" smtClean="0"/>
          </a:p>
        </p:txBody>
      </p:sp>
      <p:sp>
        <p:nvSpPr>
          <p:cNvPr id="19460"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32ECC14A-2EF2-42D6-A8B8-E8F465E94D68}" type="slidenum">
              <a:rPr lang="en-US" altLang="en-US">
                <a:latin typeface="Calibri" pitchFamily="34" charset="0"/>
              </a:rPr>
              <a:pPr>
                <a:spcBef>
                  <a:spcPct val="0"/>
                </a:spcBef>
                <a:buClrTx/>
                <a:buFontTx/>
                <a:buNone/>
              </a:pPr>
              <a:t>8</a:t>
            </a:fld>
            <a:endParaRPr lang="en-US" altLang="en-US">
              <a:latin typeface="Calibri" pitchFamily="34" charset="0"/>
            </a:endParaRPr>
          </a:p>
        </p:txBody>
      </p:sp>
    </p:spTree>
    <p:extLst>
      <p:ext uri="{BB962C8B-B14F-4D97-AF65-F5344CB8AC3E}">
        <p14:creationId xmlns:p14="http://schemas.microsoft.com/office/powerpoint/2010/main" val="2412205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Also includes equipment or improvements to your home needed for medical care. See Pub 502.</a:t>
            </a:r>
          </a:p>
        </p:txBody>
      </p:sp>
      <p:sp>
        <p:nvSpPr>
          <p:cNvPr id="2150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E0212612-436F-4EA4-B64F-C9C6234EE6B3}" type="slidenum">
              <a:rPr lang="en-US" altLang="en-US">
                <a:latin typeface="Calibri" pitchFamily="34" charset="0"/>
              </a:rPr>
              <a:pPr>
                <a:spcBef>
                  <a:spcPct val="0"/>
                </a:spcBef>
                <a:buClrTx/>
                <a:buFontTx/>
                <a:buNone/>
              </a:pPr>
              <a:t>9</a:t>
            </a:fld>
            <a:endParaRPr lang="en-US" altLang="en-US">
              <a:latin typeface="Calibri" pitchFamily="34" charset="0"/>
            </a:endParaRPr>
          </a:p>
        </p:txBody>
      </p:sp>
    </p:spTree>
    <p:extLst>
      <p:ext uri="{BB962C8B-B14F-4D97-AF65-F5344CB8AC3E}">
        <p14:creationId xmlns:p14="http://schemas.microsoft.com/office/powerpoint/2010/main" val="1785384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355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23B8D24B-FBBE-467B-B2CA-78F72F6540D7}" type="slidenum">
              <a:rPr lang="en-US" altLang="en-US">
                <a:latin typeface="Calibri" pitchFamily="34" charset="0"/>
              </a:rPr>
              <a:pPr>
                <a:spcBef>
                  <a:spcPct val="0"/>
                </a:spcBef>
                <a:buClrTx/>
                <a:buFontTx/>
                <a:buNone/>
              </a:pPr>
              <a:t>10</a:t>
            </a:fld>
            <a:endParaRPr lang="en-US" altLang="en-US">
              <a:latin typeface="Calibri" pitchFamily="34" charset="0"/>
            </a:endParaRPr>
          </a:p>
        </p:txBody>
      </p:sp>
    </p:spTree>
    <p:extLst>
      <p:ext uri="{BB962C8B-B14F-4D97-AF65-F5344CB8AC3E}">
        <p14:creationId xmlns:p14="http://schemas.microsoft.com/office/powerpoint/2010/main" val="337789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Slide Number Placeholder 1"/>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C00000"/>
              </a:buClr>
              <a:buSzPct val="100000"/>
              <a:buFont typeface="Calibri" pitchFamily="34" charset="0"/>
              <a:buChar char="●"/>
              <a:tabLst>
                <a:tab pos="764075" algn="l"/>
                <a:tab pos="1529798" algn="l"/>
                <a:tab pos="2293873" algn="l"/>
                <a:tab pos="3059594" algn="l"/>
              </a:tabLst>
              <a:defRPr sz="1500">
                <a:solidFill>
                  <a:srgbClr val="000000"/>
                </a:solidFill>
                <a:latin typeface="Cambria" pitchFamily="18" charset="0"/>
              </a:defRPr>
            </a:lvl1pPr>
            <a:lvl2pPr>
              <a:spcBef>
                <a:spcPct val="30000"/>
              </a:spcBef>
              <a:buClr>
                <a:srgbClr val="00B050"/>
              </a:buClr>
              <a:buSzPct val="100000"/>
              <a:buFont typeface="Wingdings" pitchFamily="2" charset="2"/>
              <a:buChar char="n"/>
              <a:tabLst>
                <a:tab pos="764075" algn="l"/>
                <a:tab pos="1529798" algn="l"/>
                <a:tab pos="2293873" algn="l"/>
                <a:tab pos="3059594" algn="l"/>
              </a:tabLst>
              <a:defRPr sz="1500">
                <a:solidFill>
                  <a:srgbClr val="000000"/>
                </a:solidFill>
                <a:latin typeface="Cambria" pitchFamily="18" charset="0"/>
              </a:defRPr>
            </a:lvl2pPr>
            <a:lvl3pPr marL="1244916" indent="-296408">
              <a:spcBef>
                <a:spcPct val="30000"/>
              </a:spcBef>
              <a:buClr>
                <a:srgbClr val="0000FF"/>
              </a:buClr>
              <a:buSzPct val="100000"/>
              <a:buFont typeface="Wingdings" pitchFamily="2" charset="2"/>
              <a:buChar char="®"/>
              <a:tabLst>
                <a:tab pos="764075" algn="l"/>
                <a:tab pos="1529798" algn="l"/>
                <a:tab pos="2293873" algn="l"/>
                <a:tab pos="3059594" algn="l"/>
              </a:tabLst>
              <a:defRPr sz="1500">
                <a:solidFill>
                  <a:srgbClr val="000000"/>
                </a:solidFill>
                <a:latin typeface="Cambria" pitchFamily="18" charset="0"/>
              </a:defRPr>
            </a:lvl3pPr>
            <a:lvl4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5pPr>
            <a:lvl6pPr marL="260839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6pPr>
            <a:lvl7pPr marL="3082648"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7pPr>
            <a:lvl8pPr marL="3556902"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8pPr>
            <a:lvl9pPr marL="4031155" indent="-237127" defTabSz="474254" eaLnBrk="0" fontAlgn="base" hangingPunct="0">
              <a:spcBef>
                <a:spcPct val="30000"/>
              </a:spcBef>
              <a:spcAft>
                <a:spcPct val="0"/>
              </a:spcAft>
              <a:buClr>
                <a:srgbClr val="000000"/>
              </a:buClr>
              <a:buSzPct val="100000"/>
              <a:buFont typeface="Times New Roman" pitchFamily="18" charset="0"/>
              <a:tabLst>
                <a:tab pos="764075" algn="l"/>
                <a:tab pos="1529798" algn="l"/>
                <a:tab pos="2293873" algn="l"/>
                <a:tab pos="3059594" algn="l"/>
              </a:tabLst>
              <a:defRPr sz="1500">
                <a:solidFill>
                  <a:srgbClr val="000000"/>
                </a:solidFill>
                <a:latin typeface="Times New Roman" pitchFamily="18" charset="0"/>
              </a:defRPr>
            </a:lvl9pPr>
          </a:lstStyle>
          <a:p>
            <a:pPr>
              <a:spcBef>
                <a:spcPct val="0"/>
              </a:spcBef>
              <a:buClrTx/>
              <a:buFontTx/>
              <a:buNone/>
            </a:pPr>
            <a:fld id="{C4CB6E12-7CFE-42EE-8A72-AD06BBB5DA69}" type="slidenum">
              <a:rPr lang="en-US" altLang="en-US">
                <a:latin typeface="Calibri" pitchFamily="34" charset="0"/>
              </a:rPr>
              <a:pPr>
                <a:spcBef>
                  <a:spcPct val="0"/>
                </a:spcBef>
                <a:buClrTx/>
                <a:buFontTx/>
                <a:buNone/>
              </a:pPr>
              <a:t>11</a:t>
            </a:fld>
            <a:endParaRPr lang="en-US" altLang="en-US">
              <a:latin typeface="Calibri" pitchFamily="34" charset="0"/>
            </a:endParaRPr>
          </a:p>
        </p:txBody>
      </p:sp>
      <p:sp>
        <p:nvSpPr>
          <p:cNvPr id="25603" name="Slide Image Placeholder 5"/>
          <p:cNvSpPr>
            <a:spLocks noGrp="1" noRot="1" noChangeAspect="1" noTextEdit="1"/>
          </p:cNvSpPr>
          <p:nvPr>
            <p:ph type="sldImg"/>
          </p:nvPr>
        </p:nvSpPr>
        <p:spPr>
          <a:ln/>
        </p:spPr>
      </p:sp>
      <p:sp>
        <p:nvSpPr>
          <p:cNvPr id="25604" name="Notes Placeholder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latin typeface="Calibri" pitchFamily="34" charset="0"/>
                <a:ea typeface="SimSun" pitchFamily="2" charset="-122"/>
              </a:rPr>
              <a:t>Expenses paid this year regardless of when services were provided</a:t>
            </a:r>
            <a:endParaRPr lang="en-US" altLang="en-US" smtClean="0"/>
          </a:p>
          <a:p>
            <a:r>
              <a:rPr lang="en-US" altLang="en-US" smtClean="0"/>
              <a:t>If you and your spouse live in a noncommunity property state and file separate returns, each of you can include only the medical expenses each actually paid</a:t>
            </a:r>
          </a:p>
          <a:p>
            <a:r>
              <a:rPr lang="en-US" altLang="en-US" smtClean="0"/>
              <a:t>You can include medical expenses you paid for your spouse if you were married either at the time your spouse received the medical service or at the time you paid the medical expenses</a:t>
            </a:r>
          </a:p>
          <a:p>
            <a:r>
              <a:rPr lang="en-US" altLang="en-US" smtClean="0"/>
              <a:t>You can include medical expenses for your child even if you are the noncustodial parent</a:t>
            </a:r>
          </a:p>
          <a:p>
            <a:pPr lvl="1"/>
            <a:r>
              <a:rPr lang="en-US" altLang="en-US" b="1" smtClean="0"/>
              <a:t>Hint: </a:t>
            </a:r>
            <a:r>
              <a:rPr lang="en-US" altLang="en-US" smtClean="0"/>
              <a:t>use the qualifying child/relative tri-fold chart to see if medical expenses qualify</a:t>
            </a:r>
          </a:p>
          <a:p>
            <a:r>
              <a:rPr lang="en-US" altLang="en-US" b="1" smtClean="0">
                <a:latin typeface="Calibri" pitchFamily="34" charset="0"/>
                <a:ea typeface="SimSun" pitchFamily="2" charset="-122"/>
              </a:rPr>
              <a:t>Note the medical mileage rate will decrease to 19¢ eff 1/1/2016</a:t>
            </a:r>
          </a:p>
          <a:p>
            <a:endParaRPr lang="en-US" altLang="en-US" smtClean="0"/>
          </a:p>
        </p:txBody>
      </p:sp>
    </p:spTree>
    <p:extLst>
      <p:ext uri="{BB962C8B-B14F-4D97-AF65-F5344CB8AC3E}">
        <p14:creationId xmlns:p14="http://schemas.microsoft.com/office/powerpoint/2010/main" val="3436099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5925" y="5957888"/>
            <a:ext cx="46132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1122363"/>
            <a:ext cx="7162800" cy="2387600"/>
          </a:xfrm>
        </p:spPr>
        <p:txBody>
          <a:bodyPr/>
          <a:lstStyle>
            <a:lvl1pPr algn="ctr">
              <a:defRPr sz="6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4643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smtClean="0"/>
              <a:t>Click to edit Master title style</a:t>
            </a:r>
            <a:endParaRPr lang="en-US" dirty="0"/>
          </a:p>
        </p:txBody>
      </p:sp>
      <p:sp>
        <p:nvSpPr>
          <p:cNvPr id="4" name="Content Placeholder 3"/>
          <p:cNvSpPr>
            <a:spLocks noGrp="1"/>
          </p:cNvSpPr>
          <p:nvPr>
            <p:ph sz="quarter" idx="12"/>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6"/>
          <p:cNvSpPr>
            <a:spLocks noGrp="1"/>
          </p:cNvSpPr>
          <p:nvPr>
            <p:ph type="ftr" sz="quarter" idx="13"/>
          </p:nvPr>
        </p:nvSpPr>
        <p:spPr/>
        <p:txBody>
          <a:bodyPr/>
          <a:lstStyle>
            <a:lvl1pPr>
              <a:defRPr/>
            </a:lvl1pPr>
          </a:lstStyle>
          <a:p>
            <a:pPr>
              <a:defRPr/>
            </a:pPr>
            <a:r>
              <a:rPr lang="en-US"/>
              <a:t>NTTC Training –  TY2016</a:t>
            </a:r>
          </a:p>
        </p:txBody>
      </p:sp>
      <p:sp>
        <p:nvSpPr>
          <p:cNvPr id="6" name="Slide Number Placeholder 9"/>
          <p:cNvSpPr>
            <a:spLocks noGrp="1"/>
          </p:cNvSpPr>
          <p:nvPr>
            <p:ph type="sldNum" sz="quarter" idx="14"/>
          </p:nvPr>
        </p:nvSpPr>
        <p:spPr/>
        <p:txBody>
          <a:bodyPr/>
          <a:lstStyle>
            <a:lvl1pPr>
              <a:defRPr/>
            </a:lvl1pPr>
          </a:lstStyle>
          <a:p>
            <a:fld id="{3EF8B8BD-D243-4CED-9816-D09A3712AD24}" type="slidenum">
              <a:rPr lang="en-US" altLang="en-US"/>
              <a:pPr/>
              <a:t>‹#›</a:t>
            </a:fld>
            <a:endParaRPr lang="en-US" altLang="en-US"/>
          </a:p>
        </p:txBody>
      </p:sp>
    </p:spTree>
    <p:extLst>
      <p:ext uri="{BB962C8B-B14F-4D97-AF65-F5344CB8AC3E}">
        <p14:creationId xmlns:p14="http://schemas.microsoft.com/office/powerpoint/2010/main" val="401397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133600"/>
            <a:ext cx="3867150" cy="3869634"/>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2133600"/>
            <a:ext cx="3867150" cy="3869634"/>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Title 9"/>
          <p:cNvSpPr>
            <a:spLocks noGrp="1"/>
          </p:cNvSpPr>
          <p:nvPr>
            <p:ph type="title"/>
          </p:nvPr>
        </p:nvSpPr>
        <p:spPr/>
        <p:txBody>
          <a:bodyPr/>
          <a:lstStyle>
            <a:lvl1pPr>
              <a:defRPr/>
            </a:lvl1pPr>
          </a:lstStyle>
          <a:p>
            <a:r>
              <a:rPr lang="en-US" smtClean="0"/>
              <a:t>Click to edit Master title style</a:t>
            </a:r>
            <a:endParaRPr lang="en-US" dirty="0"/>
          </a:p>
        </p:txBody>
      </p:sp>
      <p:sp>
        <p:nvSpPr>
          <p:cNvPr id="5" name="Footer Placeholder 6"/>
          <p:cNvSpPr>
            <a:spLocks noGrp="1"/>
          </p:cNvSpPr>
          <p:nvPr>
            <p:ph type="ftr" sz="quarter" idx="10"/>
          </p:nvPr>
        </p:nvSpPr>
        <p:spPr/>
        <p:txBody>
          <a:bodyPr/>
          <a:lstStyle>
            <a:lvl1pPr>
              <a:defRPr/>
            </a:lvl1pPr>
          </a:lstStyle>
          <a:p>
            <a:pPr>
              <a:defRPr/>
            </a:pPr>
            <a:r>
              <a:rPr lang="en-US"/>
              <a:t>NTTC Training –  TY2016</a:t>
            </a:r>
          </a:p>
        </p:txBody>
      </p:sp>
      <p:sp>
        <p:nvSpPr>
          <p:cNvPr id="6" name="Slide Number Placeholder 9"/>
          <p:cNvSpPr>
            <a:spLocks noGrp="1"/>
          </p:cNvSpPr>
          <p:nvPr>
            <p:ph type="sldNum" sz="quarter" idx="11"/>
          </p:nvPr>
        </p:nvSpPr>
        <p:spPr/>
        <p:txBody>
          <a:bodyPr/>
          <a:lstStyle>
            <a:lvl1pPr>
              <a:defRPr/>
            </a:lvl1pPr>
          </a:lstStyle>
          <a:p>
            <a:fld id="{F2BCB8FF-8295-45D6-8E44-5B44D64F3A19}" type="slidenum">
              <a:rPr lang="en-US" altLang="en-US"/>
              <a:pPr/>
              <a:t>‹#›</a:t>
            </a:fld>
            <a:endParaRPr lang="en-US" altLang="en-US"/>
          </a:p>
        </p:txBody>
      </p:sp>
    </p:spTree>
    <p:extLst>
      <p:ext uri="{BB962C8B-B14F-4D97-AF65-F5344CB8AC3E}">
        <p14:creationId xmlns:p14="http://schemas.microsoft.com/office/powerpoint/2010/main" val="2312597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0238" y="2147888"/>
            <a:ext cx="3868737"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971799"/>
            <a:ext cx="3868737" cy="3007581"/>
          </a:xfrm>
        </p:spPr>
        <p:txBody>
          <a:bodyPr>
            <a:normAutofit/>
          </a:bodyPr>
          <a:lstStyle>
            <a:lvl1pPr>
              <a:defRPr sz="3200"/>
            </a:lvl1pPr>
            <a:lvl2pPr>
              <a:defRPr sz="28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629150" y="2147888"/>
            <a:ext cx="3887788"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71800"/>
            <a:ext cx="3887788" cy="3007580"/>
          </a:xfrm>
        </p:spPr>
        <p:txBody>
          <a:bodyPr>
            <a:normAutofit/>
          </a:bodyPr>
          <a:lstStyle>
            <a:lvl1pPr>
              <a:defRPr sz="3200"/>
            </a:lvl1pPr>
            <a:lvl2pPr>
              <a:defRPr sz="28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p:txBody>
      </p:sp>
      <p:sp>
        <p:nvSpPr>
          <p:cNvPr id="12" name="Title 11"/>
          <p:cNvSpPr>
            <a:spLocks noGrp="1"/>
          </p:cNvSpPr>
          <p:nvPr>
            <p:ph type="title"/>
          </p:nvPr>
        </p:nvSpPr>
        <p:spPr/>
        <p:txBody>
          <a:bodyPr/>
          <a:lstStyle>
            <a:lvl1pPr>
              <a:defRPr/>
            </a:lvl1pPr>
          </a:lstStyle>
          <a:p>
            <a:r>
              <a:rPr lang="en-US" smtClean="0"/>
              <a:t>Click to edit Master title style</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a:t>NTTC Training –  TY2016</a:t>
            </a:r>
          </a:p>
        </p:txBody>
      </p:sp>
      <p:sp>
        <p:nvSpPr>
          <p:cNvPr id="8" name="Slide Number Placeholder 9"/>
          <p:cNvSpPr>
            <a:spLocks noGrp="1"/>
          </p:cNvSpPr>
          <p:nvPr>
            <p:ph type="sldNum" sz="quarter" idx="11"/>
          </p:nvPr>
        </p:nvSpPr>
        <p:spPr/>
        <p:txBody>
          <a:bodyPr/>
          <a:lstStyle>
            <a:lvl1pPr>
              <a:defRPr/>
            </a:lvl1pPr>
          </a:lstStyle>
          <a:p>
            <a:fld id="{A4C7E5CB-5328-4130-B6D6-755F691C3B21}" type="slidenum">
              <a:rPr lang="en-US" altLang="en-US"/>
              <a:pPr/>
              <a:t>‹#›</a:t>
            </a:fld>
            <a:endParaRPr lang="en-US" altLang="en-US"/>
          </a:p>
        </p:txBody>
      </p:sp>
    </p:spTree>
    <p:extLst>
      <p:ext uri="{BB962C8B-B14F-4D97-AF65-F5344CB8AC3E}">
        <p14:creationId xmlns:p14="http://schemas.microsoft.com/office/powerpoint/2010/main" val="399159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6" name="Text Placeholder 5"/>
          <p:cNvSpPr>
            <a:spLocks noGrp="1"/>
          </p:cNvSpPr>
          <p:nvPr>
            <p:ph type="body" sz="quarter" idx="13"/>
          </p:nvPr>
        </p:nvSpPr>
        <p:spPr>
          <a:xfrm>
            <a:off x="609600" y="4114800"/>
            <a:ext cx="7886700" cy="1879353"/>
          </a:xfrm>
        </p:spPr>
        <p:txBody>
          <a:bodyPr/>
          <a:lstStyle>
            <a:lvl1pPr>
              <a:defRPr/>
            </a:lvl1pPr>
            <a:lvl2pPr>
              <a:defRPr/>
            </a:lvl2pPr>
          </a:lstStyle>
          <a:p>
            <a:pPr lvl="0"/>
            <a:r>
              <a:rPr lang="en-US" smtClean="0"/>
              <a:t>Click to edit Master text styles</a:t>
            </a:r>
          </a:p>
          <a:p>
            <a:pPr lvl="1"/>
            <a:r>
              <a:rPr lang="en-US" smtClean="0"/>
              <a:t>Second level</a:t>
            </a:r>
          </a:p>
        </p:txBody>
      </p:sp>
      <p:sp>
        <p:nvSpPr>
          <p:cNvPr id="4" name="Picture Placeholder 3"/>
          <p:cNvSpPr>
            <a:spLocks noGrp="1"/>
          </p:cNvSpPr>
          <p:nvPr>
            <p:ph type="pic" sz="quarter" idx="15"/>
          </p:nvPr>
        </p:nvSpPr>
        <p:spPr>
          <a:xfrm>
            <a:off x="609600" y="2141538"/>
            <a:ext cx="7886700" cy="18796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5" name="Footer Placeholder 6"/>
          <p:cNvSpPr>
            <a:spLocks noGrp="1"/>
          </p:cNvSpPr>
          <p:nvPr>
            <p:ph type="ftr" sz="quarter" idx="16"/>
          </p:nvPr>
        </p:nvSpPr>
        <p:spPr/>
        <p:txBody>
          <a:bodyPr/>
          <a:lstStyle>
            <a:lvl1pPr>
              <a:defRPr/>
            </a:lvl1pPr>
          </a:lstStyle>
          <a:p>
            <a:pPr>
              <a:defRPr/>
            </a:pPr>
            <a:r>
              <a:rPr lang="en-US"/>
              <a:t>NTTC Training –  TY2016</a:t>
            </a:r>
          </a:p>
        </p:txBody>
      </p:sp>
      <p:sp>
        <p:nvSpPr>
          <p:cNvPr id="7" name="Slide Number Placeholder 9"/>
          <p:cNvSpPr>
            <a:spLocks noGrp="1"/>
          </p:cNvSpPr>
          <p:nvPr>
            <p:ph type="sldNum" sz="quarter" idx="17"/>
          </p:nvPr>
        </p:nvSpPr>
        <p:spPr/>
        <p:txBody>
          <a:bodyPr/>
          <a:lstStyle>
            <a:lvl1pPr>
              <a:defRPr/>
            </a:lvl1pPr>
          </a:lstStyle>
          <a:p>
            <a:fld id="{0DD508BA-0C66-44E1-933D-7055D32DC57A}" type="slidenum">
              <a:rPr lang="en-US" altLang="en-US"/>
              <a:pPr/>
              <a:t>‹#›</a:t>
            </a:fld>
            <a:endParaRPr lang="en-US" altLang="en-US"/>
          </a:p>
        </p:txBody>
      </p:sp>
    </p:spTree>
    <p:extLst>
      <p:ext uri="{BB962C8B-B14F-4D97-AF65-F5344CB8AC3E}">
        <p14:creationId xmlns:p14="http://schemas.microsoft.com/office/powerpoint/2010/main" val="321229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Picture Placeholder 3"/>
          <p:cNvSpPr>
            <a:spLocks noGrp="1"/>
          </p:cNvSpPr>
          <p:nvPr>
            <p:ph type="pic" sz="quarter" idx="15"/>
          </p:nvPr>
        </p:nvSpPr>
        <p:spPr>
          <a:xfrm>
            <a:off x="609600" y="4124158"/>
            <a:ext cx="7886700" cy="18796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14" name="Text Placeholder 5"/>
          <p:cNvSpPr>
            <a:spLocks noGrp="1"/>
          </p:cNvSpPr>
          <p:nvPr>
            <p:ph type="body" sz="quarter" idx="16"/>
          </p:nvPr>
        </p:nvSpPr>
        <p:spPr>
          <a:xfrm>
            <a:off x="609600" y="2141661"/>
            <a:ext cx="7886700" cy="1879353"/>
          </a:xfrm>
        </p:spPr>
        <p:txBody>
          <a:bodyPr/>
          <a:lstStyle>
            <a:lvl1pPr>
              <a:defRPr/>
            </a:lvl1pPr>
            <a:lvl2pPr>
              <a:defRPr/>
            </a:lvl2pPr>
          </a:lstStyle>
          <a:p>
            <a:pPr lvl="0"/>
            <a:r>
              <a:rPr lang="en-US" smtClean="0"/>
              <a:t>Click to edit Master text styles</a:t>
            </a:r>
          </a:p>
          <a:p>
            <a:pPr lvl="1"/>
            <a:r>
              <a:rPr lang="en-US" smtClean="0"/>
              <a:t>Second level</a:t>
            </a:r>
          </a:p>
        </p:txBody>
      </p:sp>
      <p:sp>
        <p:nvSpPr>
          <p:cNvPr id="5" name="Footer Placeholder 6"/>
          <p:cNvSpPr>
            <a:spLocks noGrp="1"/>
          </p:cNvSpPr>
          <p:nvPr>
            <p:ph type="ftr" sz="quarter" idx="17"/>
          </p:nvPr>
        </p:nvSpPr>
        <p:spPr/>
        <p:txBody>
          <a:bodyPr/>
          <a:lstStyle>
            <a:lvl1pPr>
              <a:defRPr/>
            </a:lvl1pPr>
          </a:lstStyle>
          <a:p>
            <a:pPr>
              <a:defRPr/>
            </a:pPr>
            <a:r>
              <a:rPr lang="en-US"/>
              <a:t>NTTC Training –  TY2016</a:t>
            </a:r>
          </a:p>
        </p:txBody>
      </p:sp>
      <p:sp>
        <p:nvSpPr>
          <p:cNvPr id="6" name="Slide Number Placeholder 9"/>
          <p:cNvSpPr>
            <a:spLocks noGrp="1"/>
          </p:cNvSpPr>
          <p:nvPr>
            <p:ph type="sldNum" sz="quarter" idx="18"/>
          </p:nvPr>
        </p:nvSpPr>
        <p:spPr/>
        <p:txBody>
          <a:bodyPr/>
          <a:lstStyle>
            <a:lvl1pPr>
              <a:defRPr/>
            </a:lvl1pPr>
          </a:lstStyle>
          <a:p>
            <a:fld id="{D4496F67-CF6E-4ACD-9D6F-0D7548CF578C}" type="slidenum">
              <a:rPr lang="en-US" altLang="en-US"/>
              <a:pPr/>
              <a:t>‹#›</a:t>
            </a:fld>
            <a:endParaRPr lang="en-US" altLang="en-US"/>
          </a:p>
        </p:txBody>
      </p:sp>
    </p:spTree>
    <p:extLst>
      <p:ext uri="{BB962C8B-B14F-4D97-AF65-F5344CB8AC3E}">
        <p14:creationId xmlns:p14="http://schemas.microsoft.com/office/powerpoint/2010/main" val="346229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Footer Placeholder 6"/>
          <p:cNvSpPr>
            <a:spLocks noGrp="1"/>
          </p:cNvSpPr>
          <p:nvPr>
            <p:ph type="ftr" sz="quarter" idx="10"/>
          </p:nvPr>
        </p:nvSpPr>
        <p:spPr/>
        <p:txBody>
          <a:bodyPr/>
          <a:lstStyle>
            <a:lvl1pPr>
              <a:defRPr/>
            </a:lvl1pPr>
          </a:lstStyle>
          <a:p>
            <a:pPr>
              <a:defRPr/>
            </a:pPr>
            <a:r>
              <a:rPr lang="en-US"/>
              <a:t>NTTC Training –  TY2016</a:t>
            </a:r>
          </a:p>
        </p:txBody>
      </p:sp>
      <p:sp>
        <p:nvSpPr>
          <p:cNvPr id="4" name="Slide Number Placeholder 9"/>
          <p:cNvSpPr>
            <a:spLocks noGrp="1"/>
          </p:cNvSpPr>
          <p:nvPr>
            <p:ph type="sldNum" sz="quarter" idx="11"/>
          </p:nvPr>
        </p:nvSpPr>
        <p:spPr/>
        <p:txBody>
          <a:bodyPr/>
          <a:lstStyle>
            <a:lvl1pPr>
              <a:defRPr/>
            </a:lvl1pPr>
          </a:lstStyle>
          <a:p>
            <a:fld id="{641FE097-EC68-4053-9EAA-DE4721A2CA5A}" type="slidenum">
              <a:rPr lang="en-US" altLang="en-US"/>
              <a:pPr/>
              <a:t>‹#›</a:t>
            </a:fld>
            <a:endParaRPr lang="en-US" altLang="en-US"/>
          </a:p>
        </p:txBody>
      </p:sp>
    </p:spTree>
    <p:extLst>
      <p:ext uri="{BB962C8B-B14F-4D97-AF65-F5344CB8AC3E}">
        <p14:creationId xmlns:p14="http://schemas.microsoft.com/office/powerpoint/2010/main" val="86016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6"/>
          <p:cNvSpPr>
            <a:spLocks noGrp="1"/>
          </p:cNvSpPr>
          <p:nvPr>
            <p:ph type="ftr" sz="quarter" idx="10"/>
          </p:nvPr>
        </p:nvSpPr>
        <p:spPr/>
        <p:txBody>
          <a:bodyPr/>
          <a:lstStyle>
            <a:lvl1pPr>
              <a:defRPr/>
            </a:lvl1pPr>
          </a:lstStyle>
          <a:p>
            <a:pPr>
              <a:defRPr/>
            </a:pPr>
            <a:r>
              <a:rPr lang="en-US"/>
              <a:t>NTTC Training –  TY2016</a:t>
            </a:r>
          </a:p>
        </p:txBody>
      </p:sp>
      <p:sp>
        <p:nvSpPr>
          <p:cNvPr id="3" name="Slide Number Placeholder 9"/>
          <p:cNvSpPr>
            <a:spLocks noGrp="1"/>
          </p:cNvSpPr>
          <p:nvPr>
            <p:ph type="sldNum" sz="quarter" idx="11"/>
          </p:nvPr>
        </p:nvSpPr>
        <p:spPr/>
        <p:txBody>
          <a:bodyPr/>
          <a:lstStyle>
            <a:lvl1pPr>
              <a:defRPr/>
            </a:lvl1pPr>
          </a:lstStyle>
          <a:p>
            <a:fld id="{1FCFEEFF-2050-4256-9855-F646E6501FAF}" type="slidenum">
              <a:rPr lang="en-US" altLang="en-US"/>
              <a:pPr/>
              <a:t>‹#›</a:t>
            </a:fld>
            <a:endParaRPr lang="en-US" altLang="en-US"/>
          </a:p>
        </p:txBody>
      </p:sp>
    </p:spTree>
    <p:extLst>
      <p:ext uri="{BB962C8B-B14F-4D97-AF65-F5344CB8AC3E}">
        <p14:creationId xmlns:p14="http://schemas.microsoft.com/office/powerpoint/2010/main" val="2778714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Objec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79"/>
            <a:ext cx="7543800" cy="1074421"/>
          </a:xfrm>
        </p:spPr>
        <p:txBody>
          <a:bodyPr/>
          <a:lstStyle/>
          <a:p>
            <a:r>
              <a:rPr lang="en-US" smtClean="0"/>
              <a:t>Click to edit Master title style</a:t>
            </a:r>
            <a:endParaRPr lang="en-US" dirty="0"/>
          </a:p>
        </p:txBody>
      </p:sp>
      <p:sp>
        <p:nvSpPr>
          <p:cNvPr id="9" name="Text Placeholder 8"/>
          <p:cNvSpPr>
            <a:spLocks noGrp="1"/>
          </p:cNvSpPr>
          <p:nvPr>
            <p:ph type="body" sz="quarter" idx="11"/>
          </p:nvPr>
        </p:nvSpPr>
        <p:spPr>
          <a:xfrm>
            <a:off x="914400" y="3962400"/>
            <a:ext cx="7620000" cy="1981200"/>
          </a:xfrm>
        </p:spPr>
        <p:txBody>
          <a:bodyPr/>
          <a:lstStyle/>
          <a:p>
            <a:pPr lvl="0"/>
            <a:r>
              <a:rPr lang="en-US" smtClean="0"/>
              <a:t>Click to edit Master text styles</a:t>
            </a:r>
          </a:p>
          <a:p>
            <a:pPr lvl="1"/>
            <a:r>
              <a:rPr lang="en-US" smtClean="0"/>
              <a:t>Second level</a:t>
            </a:r>
          </a:p>
        </p:txBody>
      </p:sp>
      <p:sp>
        <p:nvSpPr>
          <p:cNvPr id="4" name="Footer Placeholder 2"/>
          <p:cNvSpPr>
            <a:spLocks noGrp="1"/>
          </p:cNvSpPr>
          <p:nvPr>
            <p:ph type="ftr" sz="quarter" idx="12"/>
          </p:nvPr>
        </p:nvSpPr>
        <p:spPr/>
        <p:txBody>
          <a:bodyPr/>
          <a:lstStyle>
            <a:lvl1pPr>
              <a:defRPr/>
            </a:lvl1pPr>
          </a:lstStyle>
          <a:p>
            <a:pPr>
              <a:defRPr/>
            </a:pPr>
            <a:r>
              <a:rPr lang="en-US"/>
              <a:t>NTTC Training –  TY2016</a:t>
            </a:r>
          </a:p>
        </p:txBody>
      </p:sp>
      <p:sp>
        <p:nvSpPr>
          <p:cNvPr id="5" name="Slide Number Placeholder 3"/>
          <p:cNvSpPr>
            <a:spLocks noGrp="1"/>
          </p:cNvSpPr>
          <p:nvPr>
            <p:ph type="sldNum" sz="quarter" idx="13"/>
          </p:nvPr>
        </p:nvSpPr>
        <p:spPr/>
        <p:txBody>
          <a:bodyPr/>
          <a:lstStyle>
            <a:lvl1pPr>
              <a:defRPr>
                <a:solidFill>
                  <a:srgbClr val="474B78"/>
                </a:solidFill>
              </a:defRPr>
            </a:lvl1pPr>
          </a:lstStyle>
          <a:p>
            <a:fld id="{3F1B349F-43F7-449D-8FA1-8A537AAC36B8}" type="slidenum">
              <a:rPr lang="en-US" altLang="en-US"/>
              <a:pPr/>
              <a:t>‹#›</a:t>
            </a:fld>
            <a:endParaRPr lang="en-US" altLang="en-US"/>
          </a:p>
        </p:txBody>
      </p:sp>
    </p:spTree>
    <p:extLst>
      <p:ext uri="{BB962C8B-B14F-4D97-AF65-F5344CB8AC3E}">
        <p14:creationId xmlns:p14="http://schemas.microsoft.com/office/powerpoint/2010/main" val="179057238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solidFill>
            <a:srgbClr val="6720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2133600"/>
            <a:ext cx="78867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Footer Placeholder 6"/>
          <p:cNvSpPr>
            <a:spLocks noGrp="1"/>
          </p:cNvSpPr>
          <p:nvPr>
            <p:ph type="ftr" sz="quarter" idx="3"/>
          </p:nvPr>
        </p:nvSpPr>
        <p:spPr>
          <a:xfrm>
            <a:off x="1493838" y="6213475"/>
            <a:ext cx="3451225"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Verdana" panose="020B0604030504040204" pitchFamily="34" charset="0"/>
              </a:defRPr>
            </a:lvl1pPr>
          </a:lstStyle>
          <a:p>
            <a:pPr>
              <a:defRPr/>
            </a:pPr>
            <a:r>
              <a:rPr lang="en-US"/>
              <a:t>NTTC Training –  TY2016</a:t>
            </a:r>
          </a:p>
        </p:txBody>
      </p:sp>
      <p:sp>
        <p:nvSpPr>
          <p:cNvPr id="10" name="Slide Number Placeholder 9"/>
          <p:cNvSpPr>
            <a:spLocks noGrp="1"/>
          </p:cNvSpPr>
          <p:nvPr>
            <p:ph type="sldNum" sz="quarter" idx="4"/>
          </p:nvPr>
        </p:nvSpPr>
        <p:spPr>
          <a:xfrm>
            <a:off x="628650" y="6213475"/>
            <a:ext cx="6350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EA1745C-9492-4404-969B-D5BDDE1881F8}" type="slidenum">
              <a:rPr lang="en-US" altLang="en-US"/>
              <a:pPr/>
              <a:t>‹#›</a:t>
            </a:fld>
            <a:endParaRPr lang="en-US" altLang="en-US"/>
          </a:p>
        </p:txBody>
      </p:sp>
      <p:pic>
        <p:nvPicPr>
          <p:cNvPr id="1030" name="Picture 5"/>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783263" y="6273800"/>
            <a:ext cx="27320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54" r:id="rId1"/>
    <p:sldLayoutId id="2147484747" r:id="rId2"/>
    <p:sldLayoutId id="2147484748" r:id="rId3"/>
    <p:sldLayoutId id="2147484749" r:id="rId4"/>
    <p:sldLayoutId id="2147484750" r:id="rId5"/>
    <p:sldLayoutId id="2147484751" r:id="rId6"/>
    <p:sldLayoutId id="2147484752" r:id="rId7"/>
    <p:sldLayoutId id="2147484753" r:id="rId8"/>
    <p:sldLayoutId id="2147484755" r:id="rId9"/>
  </p:sldLayoutIdLst>
  <p:hf hdr="0" dt="0"/>
  <p:txStyles>
    <p:titleStyle>
      <a:lvl1pPr marL="55563" algn="l" rtl="0" eaLnBrk="0" fontAlgn="base" hangingPunct="0">
        <a:lnSpc>
          <a:spcPct val="90000"/>
        </a:lnSpc>
        <a:spcBef>
          <a:spcPct val="0"/>
        </a:spcBef>
        <a:spcAft>
          <a:spcPct val="0"/>
        </a:spcAft>
        <a:defRPr sz="4800" b="1" kern="1200">
          <a:solidFill>
            <a:schemeClr val="bg1"/>
          </a:solidFill>
          <a:latin typeface="+mn-lt"/>
          <a:ea typeface="Verdana" panose="020B0604030504040204" pitchFamily="34" charset="0"/>
          <a:cs typeface="Verdana" panose="020B0604030504040204" pitchFamily="34" charset="0"/>
        </a:defRPr>
      </a:lvl1pPr>
      <a:lvl2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2pPr>
      <a:lvl3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3pPr>
      <a:lvl4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4pPr>
      <a:lvl5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5pPr>
      <a:lvl6pPr marL="5127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6pPr>
      <a:lvl7pPr marL="9699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7pPr>
      <a:lvl8pPr marL="14271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8pPr>
      <a:lvl9pPr marL="18843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9pPr>
    </p:titleStyle>
    <p:bodyStyle>
      <a:lvl1pPr marL="344488" indent="-344488" algn="l" rtl="0" eaLnBrk="0" fontAlgn="base" hangingPunct="0">
        <a:spcBef>
          <a:spcPts val="1000"/>
        </a:spcBef>
        <a:spcAft>
          <a:spcPct val="0"/>
        </a:spcAft>
        <a:buClr>
          <a:srgbClr val="67202F"/>
        </a:buClr>
        <a:buSzPct val="90000"/>
        <a:buFont typeface="Calibri"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rtl="0" eaLnBrk="0" fontAlgn="base" hangingPunct="0">
        <a:spcBef>
          <a:spcPts val="500"/>
        </a:spcBef>
        <a:spcAft>
          <a:spcPct val="0"/>
        </a:spcAft>
        <a:buClr>
          <a:schemeClr val="accent2">
            <a:lumMod val="50000"/>
          </a:schemeClr>
        </a:buClr>
        <a:buFont typeface="Calibri"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rtl="0" eaLnBrk="0" fontAlgn="base" hangingPunct="0">
        <a:spcBef>
          <a:spcPts val="500"/>
        </a:spcBef>
        <a:spcAft>
          <a:spcPct val="0"/>
        </a:spcAft>
        <a:buClr>
          <a:schemeClr val="accent2">
            <a:lumMod val="50000"/>
          </a:schemeClr>
        </a:buClr>
        <a:buSzPct val="120000"/>
        <a:buFont typeface="Calibri"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rtl="0" eaLnBrk="0" fontAlgn="base" hangingPunct="0">
        <a:spcBef>
          <a:spcPts val="500"/>
        </a:spcBef>
        <a:spcAft>
          <a:spcPct val="0"/>
        </a:spcAft>
        <a:buClr>
          <a:schemeClr val="accent2">
            <a:lumMod val="50000"/>
          </a:schemeClr>
        </a:buClr>
        <a:buFont typeface="Arial"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rtl="0" eaLnBrk="0" fontAlgn="base" hangingPunct="0">
        <a:spcBef>
          <a:spcPts val="500"/>
        </a:spcBef>
        <a:spcAft>
          <a:spcPct val="0"/>
        </a:spcAft>
        <a:buClr>
          <a:schemeClr val="accent2">
            <a:lumMod val="50000"/>
          </a:schemeClr>
        </a:buClr>
        <a:buFont typeface="Arial"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image" Target="../media/image6.wmf"/><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ctrTitle"/>
          </p:nvPr>
        </p:nvSpPr>
        <p:spPr>
          <a:xfrm>
            <a:off x="762000" y="838200"/>
            <a:ext cx="7467600" cy="2593975"/>
          </a:xfrm>
        </p:spPr>
        <p:txBody>
          <a:bodyPr/>
          <a:lstStyle/>
          <a:p>
            <a:pPr eaLnBrk="1" hangingPunct="1"/>
            <a:r>
              <a:rPr lang="en-US" altLang="en-US" smtClean="0"/>
              <a:t>Itemized Deductions</a:t>
            </a:r>
            <a:br>
              <a:rPr lang="en-US" altLang="en-US" smtClean="0"/>
            </a:br>
            <a:r>
              <a:rPr lang="en-US" altLang="en-US" smtClean="0"/>
              <a:t>Tax Computation</a:t>
            </a:r>
          </a:p>
        </p:txBody>
      </p:sp>
      <p:sp>
        <p:nvSpPr>
          <p:cNvPr id="6147" name="Subtitle 4"/>
          <p:cNvSpPr>
            <a:spLocks noGrp="1"/>
          </p:cNvSpPr>
          <p:nvPr>
            <p:ph type="subTitle" idx="1"/>
          </p:nvPr>
        </p:nvSpPr>
        <p:spPr>
          <a:xfrm>
            <a:off x="228600" y="3886200"/>
            <a:ext cx="8915400" cy="2133600"/>
          </a:xfrm>
        </p:spPr>
        <p:txBody>
          <a:bodyPr/>
          <a:lstStyle/>
          <a:p>
            <a:pPr eaLnBrk="1" hangingPunct="1">
              <a:spcBef>
                <a:spcPts val="1200"/>
              </a:spcBef>
            </a:pPr>
            <a:r>
              <a:rPr lang="en-US" altLang="en-US" smtClean="0"/>
              <a:t>Pub 4012 – Tab F </a:t>
            </a:r>
          </a:p>
          <a:p>
            <a:pPr eaLnBrk="1" hangingPunct="1">
              <a:spcBef>
                <a:spcPts val="1200"/>
              </a:spcBef>
            </a:pPr>
            <a:r>
              <a:rPr lang="en-US" altLang="en-US" smtClean="0"/>
              <a:t>Pub 4491 – Part 5 – Lessons 20 &amp; 21</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Medical Expenses </a:t>
            </a:r>
            <a:endParaRPr lang="en-US" dirty="0"/>
          </a:p>
        </p:txBody>
      </p:sp>
      <p:sp>
        <p:nvSpPr>
          <p:cNvPr id="3" name="Content Placeholder 2"/>
          <p:cNvSpPr>
            <a:spLocks noGrp="1"/>
          </p:cNvSpPr>
          <p:nvPr>
            <p:ph sz="quarter" idx="12"/>
          </p:nvPr>
        </p:nvSpPr>
        <p:spPr/>
        <p:txBody>
          <a:bodyPr>
            <a:normAutofit fontScale="92500" lnSpcReduction="10000"/>
          </a:bodyPr>
          <a:lstStyle/>
          <a:p>
            <a:r>
              <a:rPr lang="en-US" altLang="en-US" dirty="0" smtClean="0"/>
              <a:t>Not all “medical expenses” qualify </a:t>
            </a:r>
          </a:p>
          <a:p>
            <a:r>
              <a:rPr lang="en-US" altLang="en-US" dirty="0" smtClean="0"/>
              <a:t>Examples of not qualified expenses:</a:t>
            </a:r>
          </a:p>
          <a:p>
            <a:pPr lvl="1"/>
            <a:r>
              <a:rPr lang="en-US" altLang="en-US" dirty="0" smtClean="0"/>
              <a:t>Cosmetic surgery</a:t>
            </a:r>
          </a:p>
          <a:p>
            <a:pPr lvl="1"/>
            <a:r>
              <a:rPr lang="en-US" altLang="en-US" dirty="0" smtClean="0"/>
              <a:t>Funeral or burial expenses</a:t>
            </a:r>
          </a:p>
          <a:p>
            <a:pPr lvl="1"/>
            <a:r>
              <a:rPr lang="en-US" altLang="en-US" dirty="0" smtClean="0"/>
              <a:t>Nonprescription drugs (except insulin)</a:t>
            </a:r>
          </a:p>
          <a:p>
            <a:pPr lvl="1"/>
            <a:r>
              <a:rPr lang="en-US" altLang="en-US" dirty="0" smtClean="0"/>
              <a:t>Weight loss program not prescribed</a:t>
            </a:r>
          </a:p>
          <a:p>
            <a:pPr lvl="1"/>
            <a:r>
              <a:rPr lang="en-US" altLang="en-US" dirty="0" smtClean="0"/>
              <a:t>Diet food</a:t>
            </a:r>
          </a:p>
          <a:p>
            <a:endParaRPr lang="en-US" altLang="en-US" dirty="0" smtClean="0"/>
          </a:p>
        </p:txBody>
      </p:sp>
      <p:sp>
        <p:nvSpPr>
          <p:cNvPr id="5" name="Footer Placeholder 4"/>
          <p:cNvSpPr>
            <a:spLocks noGrp="1"/>
          </p:cNvSpPr>
          <p:nvPr>
            <p:ph type="ftr" sz="quarter" idx="13"/>
          </p:nvPr>
        </p:nvSpPr>
        <p:spPr/>
        <p:txBody>
          <a:bodyPr/>
          <a:lstStyle/>
          <a:p>
            <a:r>
              <a:rPr lang="en-US" smtClean="0"/>
              <a:t>NTTC Training –  TY2016</a:t>
            </a:r>
            <a:endParaRPr lang="en-US"/>
          </a:p>
        </p:txBody>
      </p:sp>
      <p:sp>
        <p:nvSpPr>
          <p:cNvPr id="22532" name="Slide Number Placeholder 5"/>
          <p:cNvSpPr>
            <a:spLocks noGrp="1"/>
          </p:cNvSpPr>
          <p:nvPr>
            <p:ph type="sldNum" sz="quarter" idx="14"/>
          </p:nvPr>
        </p:nvSpPr>
        <p:spPr/>
        <p:txBody>
          <a:bodyPr/>
          <a:lstStyle/>
          <a:p>
            <a:fld id="{680223F2-5665-4587-A1A1-181017FC8E4C}" type="slidenum">
              <a:rPr lang="en-US" altLang="en-US" smtClean="0"/>
              <a:pPr/>
              <a:t>10</a:t>
            </a:fld>
            <a:endParaRPr lang="en-US" altLang="en-US"/>
          </a:p>
        </p:txBody>
      </p:sp>
      <p:pic>
        <p:nvPicPr>
          <p:cNvPr id="22534" name="Picture 3" descr="C:\Users\Steve\AppData\Local\Microsoft\Windows\Temporary Internet Files\Content.Word\Dogs and b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2863"/>
            <a:ext cx="15732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Rectangle 7"/>
          <p:cNvSpPr>
            <a:spLocks noChangeArrowheads="1"/>
          </p:cNvSpPr>
          <p:nvPr/>
        </p:nvSpPr>
        <p:spPr bwMode="auto">
          <a:xfrm>
            <a:off x="4038600" y="5560218"/>
            <a:ext cx="4752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itchFamily="18" charset="0"/>
              <a:buNone/>
            </a:pPr>
            <a:r>
              <a:rPr lang="en-US" altLang="en-US" sz="2400" b="1" dirty="0">
                <a:solidFill>
                  <a:srgbClr val="0070C0"/>
                </a:solidFill>
              </a:rPr>
              <a:t>Pub 17 Table 21-1; Pub 502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r>
              <a:rPr lang="en-US" altLang="en-US" smtClean="0"/>
              <a:t>Medical Expenses</a:t>
            </a:r>
            <a:endParaRPr lang="en-US" altLang="en-US" smtClean="0"/>
          </a:p>
        </p:txBody>
      </p:sp>
      <p:sp>
        <p:nvSpPr>
          <p:cNvPr id="15364" name="Content Placeholder 5"/>
          <p:cNvSpPr>
            <a:spLocks noGrp="1"/>
          </p:cNvSpPr>
          <p:nvPr>
            <p:ph sz="quarter" idx="12"/>
          </p:nvPr>
        </p:nvSpPr>
        <p:spPr/>
        <p:txBody>
          <a:bodyPr>
            <a:normAutofit fontScale="77500" lnSpcReduction="20000"/>
          </a:bodyPr>
          <a:lstStyle/>
          <a:p>
            <a:r>
              <a:rPr lang="en-US" smtClean="0"/>
              <a:t>Must be paid during tax year</a:t>
            </a:r>
          </a:p>
          <a:p>
            <a:pPr lvl="1"/>
            <a:r>
              <a:rPr lang="en-US" smtClean="0"/>
              <a:t>Cannot be reimbursed expenses including expenses claimed for HSA</a:t>
            </a:r>
          </a:p>
          <a:p>
            <a:r>
              <a:rPr lang="en-US" smtClean="0"/>
              <a:t>Only for taxpayer, spouse, dependents or individuals that would have been dependent except for gross income or filing situation – when paid or when incurred</a:t>
            </a:r>
          </a:p>
          <a:p>
            <a:r>
              <a:rPr lang="en-US" smtClean="0"/>
              <a:t>19¢/mile for travel for medical purposes</a:t>
            </a:r>
            <a:endParaRPr 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24580" name="Slide Number Placeholder 2"/>
          <p:cNvSpPr>
            <a:spLocks noGrp="1"/>
          </p:cNvSpPr>
          <p:nvPr>
            <p:ph type="sldNum" sz="quarter" idx="14"/>
          </p:nvPr>
        </p:nvSpPr>
        <p:spPr/>
        <p:txBody>
          <a:bodyPr/>
          <a:lstStyle/>
          <a:p>
            <a:fld id="{2CE0214C-8684-4835-B516-64F883364F2B}" type="slidenum">
              <a:rPr lang="en-US" altLang="en-US" smtClean="0"/>
              <a:pPr/>
              <a:t>11</a:t>
            </a:fld>
            <a:endParaRPr lang="en-US" altLang="en-US"/>
          </a:p>
        </p:txBody>
      </p:sp>
      <p:pic>
        <p:nvPicPr>
          <p:cNvPr id="2458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3338"/>
            <a:ext cx="1498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Medical Deduction Quiz</a:t>
            </a:r>
          </a:p>
        </p:txBody>
      </p:sp>
      <p:sp>
        <p:nvSpPr>
          <p:cNvPr id="4" name="Footer Placeholder 3"/>
          <p:cNvSpPr>
            <a:spLocks noGrp="1"/>
          </p:cNvSpPr>
          <p:nvPr>
            <p:ph type="ftr" sz="quarter" idx="13"/>
          </p:nvPr>
        </p:nvSpPr>
        <p:spPr/>
        <p:txBody>
          <a:bodyPr/>
          <a:lstStyle/>
          <a:p>
            <a:pPr>
              <a:defRPr/>
            </a:pPr>
            <a:r>
              <a:rPr lang="en-US"/>
              <a:t>NTTC Training –  TY2016</a:t>
            </a:r>
          </a:p>
        </p:txBody>
      </p:sp>
      <p:sp>
        <p:nvSpPr>
          <p:cNvPr id="26628"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AE6B062-DE94-4E0E-805C-C7D05E88686F}" type="slidenum">
              <a:rPr lang="en-US" altLang="en-US"/>
              <a:pPr/>
              <a:t>12</a:t>
            </a:fld>
            <a:endParaRPr lang="en-US" altLang="en-US"/>
          </a:p>
        </p:txBody>
      </p:sp>
      <p:sp>
        <p:nvSpPr>
          <p:cNvPr id="3" name="Content Placeholder 2"/>
          <p:cNvSpPr>
            <a:spLocks noGrp="1"/>
          </p:cNvSpPr>
          <p:nvPr>
            <p:ph sz="quarter" idx="12"/>
          </p:nvPr>
        </p:nvSpPr>
        <p:spPr>
          <a:xfrm>
            <a:off x="877888" y="1714500"/>
            <a:ext cx="7924800" cy="4305300"/>
          </a:xfrm>
        </p:spPr>
        <p:txBody>
          <a:bodyPr/>
          <a:lstStyle/>
          <a:p>
            <a:pPr marL="0" indent="0" eaLnBrk="1" hangingPunct="1">
              <a:buFont typeface="Calibri" pitchFamily="34" charset="0"/>
              <a:buNone/>
            </a:pPr>
            <a:r>
              <a:rPr lang="en-US" altLang="en-US" dirty="0" smtClean="0"/>
              <a:t>Deductible medical expense?</a:t>
            </a:r>
          </a:p>
          <a:p>
            <a:pPr marL="350838" lvl="1" indent="0" eaLnBrk="1" hangingPunct="1">
              <a:spcBef>
                <a:spcPts val="1800"/>
              </a:spcBef>
              <a:buFont typeface="Calibri" pitchFamily="34" charset="0"/>
              <a:buNone/>
            </a:pPr>
            <a:r>
              <a:rPr lang="en-US" altLang="en-US" sz="3200" dirty="0" smtClean="0"/>
              <a:t>Prescription sunglasses</a:t>
            </a:r>
          </a:p>
          <a:p>
            <a:pPr marL="350838" lvl="1" indent="0" eaLnBrk="1" hangingPunct="1">
              <a:spcBef>
                <a:spcPts val="1800"/>
              </a:spcBef>
              <a:buFont typeface="Calibri" pitchFamily="34" charset="0"/>
              <a:buNone/>
            </a:pPr>
            <a:r>
              <a:rPr lang="en-US" altLang="en-US" sz="3200" dirty="0" smtClean="0"/>
              <a:t>Contact lenses</a:t>
            </a:r>
          </a:p>
          <a:p>
            <a:pPr marL="350838" lvl="1" indent="0" eaLnBrk="1" hangingPunct="1">
              <a:spcBef>
                <a:spcPts val="1800"/>
              </a:spcBef>
              <a:buFont typeface="Calibri" pitchFamily="34" charset="0"/>
              <a:buNone/>
            </a:pPr>
            <a:r>
              <a:rPr lang="en-US" altLang="en-US" sz="3200" dirty="0" smtClean="0"/>
              <a:t>Dentist teeth whitening</a:t>
            </a:r>
          </a:p>
          <a:p>
            <a:pPr marL="350838" lvl="1" indent="0" eaLnBrk="1" hangingPunct="1">
              <a:spcBef>
                <a:spcPts val="1800"/>
              </a:spcBef>
              <a:buFont typeface="Calibri" pitchFamily="34" charset="0"/>
              <a:buNone/>
            </a:pPr>
            <a:r>
              <a:rPr lang="en-US" altLang="en-US" sz="3200" dirty="0" smtClean="0"/>
              <a:t>Gym fee (doctor suggested exercise)</a:t>
            </a:r>
          </a:p>
          <a:p>
            <a:pPr marL="350838" lvl="1" indent="0" eaLnBrk="1" hangingPunct="1">
              <a:spcBef>
                <a:spcPts val="1800"/>
              </a:spcBef>
              <a:buFont typeface="Calibri" pitchFamily="34" charset="0"/>
              <a:buNone/>
            </a:pPr>
            <a:r>
              <a:rPr lang="en-US" altLang="en-US" sz="3200" dirty="0" smtClean="0"/>
              <a:t>Dentist teeth cleaning </a:t>
            </a:r>
            <a:r>
              <a:rPr lang="en-US" altLang="en-US" sz="3200" dirty="0" smtClean="0">
                <a:solidFill>
                  <a:srgbClr val="0000FF"/>
                </a:solidFill>
              </a:rPr>
              <a:t>Yes</a:t>
            </a:r>
            <a:endParaRPr lang="en-US" altLang="en-US" sz="3200" dirty="0" smtClean="0"/>
          </a:p>
          <a:p>
            <a:pPr marL="350838" lvl="1" indent="0" eaLnBrk="1" hangingPunct="1">
              <a:spcBef>
                <a:spcPts val="1800"/>
              </a:spcBef>
              <a:buFont typeface="Calibri" pitchFamily="34" charset="0"/>
              <a:buNone/>
            </a:pPr>
            <a:endParaRPr lang="en-US" altLang="en-US" sz="3200" dirty="0" smtClean="0"/>
          </a:p>
        </p:txBody>
      </p:sp>
      <p:sp>
        <p:nvSpPr>
          <p:cNvPr id="6" name="TextBox 5"/>
          <p:cNvSpPr txBox="1">
            <a:spLocks noChangeArrowheads="1"/>
          </p:cNvSpPr>
          <p:nvPr/>
        </p:nvSpPr>
        <p:spPr bwMode="auto">
          <a:xfrm>
            <a:off x="5486400" y="2514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itchFamily="18" charset="0"/>
              <a:buNone/>
            </a:pPr>
            <a:r>
              <a:rPr lang="en-US" altLang="en-US" sz="3200" b="1">
                <a:solidFill>
                  <a:srgbClr val="0000FF"/>
                </a:solidFill>
              </a:rPr>
              <a:t>Yes</a:t>
            </a:r>
            <a:endParaRPr lang="en-US" altLang="en-US"/>
          </a:p>
        </p:txBody>
      </p:sp>
      <p:sp>
        <p:nvSpPr>
          <p:cNvPr id="7" name="TextBox 6"/>
          <p:cNvSpPr txBox="1">
            <a:spLocks noChangeArrowheads="1"/>
          </p:cNvSpPr>
          <p:nvPr/>
        </p:nvSpPr>
        <p:spPr bwMode="auto">
          <a:xfrm>
            <a:off x="7467600" y="4689475"/>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itchFamily="18" charset="0"/>
              <a:buNone/>
            </a:pPr>
            <a:r>
              <a:rPr lang="en-US" altLang="en-US" sz="3200" b="1">
                <a:solidFill>
                  <a:srgbClr val="0000FF"/>
                </a:solidFill>
              </a:rPr>
              <a:t>No</a:t>
            </a:r>
            <a:endParaRPr lang="en-US" altLang="en-US"/>
          </a:p>
        </p:txBody>
      </p:sp>
      <p:sp>
        <p:nvSpPr>
          <p:cNvPr id="8" name="TextBox 7"/>
          <p:cNvSpPr txBox="1">
            <a:spLocks noChangeArrowheads="1"/>
          </p:cNvSpPr>
          <p:nvPr/>
        </p:nvSpPr>
        <p:spPr bwMode="auto">
          <a:xfrm>
            <a:off x="4038600" y="32639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itchFamily="18" charset="0"/>
              <a:buNone/>
            </a:pPr>
            <a:r>
              <a:rPr lang="en-US" altLang="en-US" sz="3200" b="1">
                <a:solidFill>
                  <a:srgbClr val="0000FF"/>
                </a:solidFill>
              </a:rPr>
              <a:t>Yes</a:t>
            </a:r>
            <a:endParaRPr lang="en-US" altLang="en-US" sz="1600"/>
          </a:p>
        </p:txBody>
      </p:sp>
      <p:sp>
        <p:nvSpPr>
          <p:cNvPr id="9" name="TextBox 8"/>
          <p:cNvSpPr txBox="1">
            <a:spLocks noChangeArrowheads="1"/>
          </p:cNvSpPr>
          <p:nvPr/>
        </p:nvSpPr>
        <p:spPr bwMode="auto">
          <a:xfrm>
            <a:off x="5486400" y="3916363"/>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itchFamily="18" charset="0"/>
              <a:buNone/>
            </a:pPr>
            <a:r>
              <a:rPr lang="en-US" altLang="en-US" sz="3200" b="1">
                <a:solidFill>
                  <a:srgbClr val="0000FF"/>
                </a:solidFill>
              </a:rPr>
              <a:t>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92100" y="604838"/>
            <a:ext cx="814705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rgbClr val="67202F"/>
              </a:buClr>
              <a:buSzPct val="9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5pPr>
            <a:lvl6pPr marL="2011363" indent="-228600" defTabSz="457200" eaLnBrk="0" fontAlgn="base" hangingPunct="0">
              <a:spcBef>
                <a:spcPts val="5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6pPr>
            <a:lvl7pPr marL="2468563" indent="-228600" defTabSz="457200" eaLnBrk="0" fontAlgn="base" hangingPunct="0">
              <a:spcBef>
                <a:spcPts val="5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7pPr>
            <a:lvl8pPr marL="2925763" indent="-228600" defTabSz="457200" eaLnBrk="0" fontAlgn="base" hangingPunct="0">
              <a:spcBef>
                <a:spcPts val="5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8pPr>
            <a:lvl9pPr marL="3382963" indent="-228600" defTabSz="457200" eaLnBrk="0" fontAlgn="base" hangingPunct="0">
              <a:spcBef>
                <a:spcPts val="5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Pct val="100000"/>
              <a:buFontTx/>
              <a:buNone/>
            </a:pPr>
            <a:r>
              <a:rPr lang="en-US" altLang="en-US">
                <a:solidFill>
                  <a:srgbClr val="1A4E54"/>
                </a:solidFill>
                <a:latin typeface="Cambria" pitchFamily="18" charset="0"/>
                <a:ea typeface="SimSun" pitchFamily="2" charset="-122"/>
                <a:cs typeface="Arial" charset="0"/>
              </a:rPr>
              <a:t>	</a:t>
            </a:r>
          </a:p>
        </p:txBody>
      </p:sp>
      <p:sp>
        <p:nvSpPr>
          <p:cNvPr id="2" name="Text Box 2"/>
          <p:cNvSpPr txBox="1">
            <a:spLocks noChangeArrowheads="1"/>
          </p:cNvSpPr>
          <p:nvPr/>
        </p:nvSpPr>
        <p:spPr bwMode="auto">
          <a:xfrm>
            <a:off x="973138" y="1752600"/>
            <a:ext cx="74850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82575" indent="-282575">
              <a:spcBef>
                <a:spcPts val="1000"/>
              </a:spcBef>
              <a:buClr>
                <a:srgbClr val="67202F"/>
              </a:buClr>
              <a:buSzPct val="90000"/>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5pPr>
            <a:lvl6pPr marL="20113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6pPr>
            <a:lvl7pPr marL="24685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7pPr>
            <a:lvl8pPr marL="29257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8pPr>
            <a:lvl9pPr marL="33829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9pPr>
          </a:lstStyle>
          <a:p>
            <a:pPr eaLnBrk="1" hangingPunct="1">
              <a:spcBef>
                <a:spcPts val="2400"/>
              </a:spcBef>
              <a:buClr>
                <a:srgbClr val="800000"/>
              </a:buClr>
              <a:buFont typeface="Calibri" pitchFamily="34" charset="0"/>
              <a:buNone/>
            </a:pPr>
            <a:endParaRPr lang="en-US" altLang="en-US" sz="3200">
              <a:solidFill>
                <a:srgbClr val="000000"/>
              </a:solidFill>
              <a:ea typeface="SimSun" pitchFamily="2" charset="-122"/>
              <a:cs typeface="Arial" charset="0"/>
            </a:endParaRPr>
          </a:p>
        </p:txBody>
      </p:sp>
      <p:sp>
        <p:nvSpPr>
          <p:cNvPr id="28676" name="Text Box 4"/>
          <p:cNvSpPr txBox="1">
            <a:spLocks noChangeArrowheads="1"/>
          </p:cNvSpPr>
          <p:nvPr/>
        </p:nvSpPr>
        <p:spPr bwMode="auto">
          <a:xfrm>
            <a:off x="5857875" y="1682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1" hangingPunct="1">
              <a:buClr>
                <a:srgbClr val="000000"/>
              </a:buClr>
              <a:buSzPct val="100000"/>
              <a:buFont typeface="Times New Roman" pitchFamily="18" charset="0"/>
              <a:buNone/>
            </a:pPr>
            <a:endParaRPr lang="en-US" altLang="en-US"/>
          </a:p>
        </p:txBody>
      </p:sp>
      <p:sp>
        <p:nvSpPr>
          <p:cNvPr id="28677" name="Title 2"/>
          <p:cNvSpPr>
            <a:spLocks noGrp="1"/>
          </p:cNvSpPr>
          <p:nvPr>
            <p:ph type="title"/>
          </p:nvPr>
        </p:nvSpPr>
        <p:spPr/>
        <p:txBody>
          <a:bodyPr/>
          <a:lstStyle/>
          <a:p>
            <a:pPr eaLnBrk="1" hangingPunct="1"/>
            <a:r>
              <a:rPr lang="en-US" altLang="en-US" smtClean="0"/>
              <a:t>Taxes</a:t>
            </a:r>
          </a:p>
        </p:txBody>
      </p:sp>
      <p:sp>
        <p:nvSpPr>
          <p:cNvPr id="5" name="Footer Placeholder 4"/>
          <p:cNvSpPr>
            <a:spLocks noGrp="1"/>
          </p:cNvSpPr>
          <p:nvPr>
            <p:ph type="ftr" sz="quarter" idx="13"/>
          </p:nvPr>
        </p:nvSpPr>
        <p:spPr/>
        <p:txBody>
          <a:bodyPr/>
          <a:lstStyle/>
          <a:p>
            <a:pPr>
              <a:defRPr/>
            </a:pPr>
            <a:r>
              <a:rPr lang="en-US"/>
              <a:t>NTTC Training –  TY2016</a:t>
            </a:r>
          </a:p>
        </p:txBody>
      </p:sp>
      <p:sp>
        <p:nvSpPr>
          <p:cNvPr id="28679" name="Slide Number Placeholder 5"/>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1C6A63E-8C36-4CF1-9C8E-FD1717306A84}" type="slidenum">
              <a:rPr lang="en-US" altLang="en-US"/>
              <a:pPr/>
              <a:t>13</a:t>
            </a:fld>
            <a:endParaRPr lang="en-US" altLang="en-US"/>
          </a:p>
        </p:txBody>
      </p:sp>
      <p:sp>
        <p:nvSpPr>
          <p:cNvPr id="28680" name="Content Placeholder 3"/>
          <p:cNvSpPr>
            <a:spLocks noGrp="1"/>
          </p:cNvSpPr>
          <p:nvPr>
            <p:ph sz="quarter" idx="12"/>
          </p:nvPr>
        </p:nvSpPr>
        <p:spPr/>
        <p:txBody>
          <a:bodyPr/>
          <a:lstStyle/>
          <a:p>
            <a:pPr eaLnBrk="1" hangingPunct="1"/>
            <a:r>
              <a:rPr lang="en-US" altLang="en-US" smtClean="0"/>
              <a:t>MUST be imposed on taxpayer</a:t>
            </a:r>
          </a:p>
          <a:p>
            <a:pPr eaLnBrk="1" hangingPunct="1"/>
            <a:r>
              <a:rPr lang="en-US" altLang="en-US" smtClean="0"/>
              <a:t>MUST be paid in current tax year</a:t>
            </a:r>
          </a:p>
        </p:txBody>
      </p:sp>
      <p:pic>
        <p:nvPicPr>
          <p:cNvPr id="2868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3338"/>
            <a:ext cx="1498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nodePh="1">
                                  <p:stCondLst>
                                    <p:cond delay="0"/>
                                  </p:stCondLst>
                                  <p:endCondLst>
                                    <p:cond evt="begin" delay="0">
                                      <p:tn val="5"/>
                                    </p:cond>
                                  </p:endCondLst>
                                  <p:childTnLst>
                                    <p:set>
                                      <p:cBhvr additive="repl">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292100" y="604838"/>
            <a:ext cx="814705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rgbClr val="67202F"/>
              </a:buClr>
              <a:buSzPct val="9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5pPr>
            <a:lvl6pPr marL="2011363" indent="-228600" defTabSz="457200" eaLnBrk="0" fontAlgn="base" hangingPunct="0">
              <a:spcBef>
                <a:spcPts val="5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6pPr>
            <a:lvl7pPr marL="2468563" indent="-228600" defTabSz="457200" eaLnBrk="0" fontAlgn="base" hangingPunct="0">
              <a:spcBef>
                <a:spcPts val="5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7pPr>
            <a:lvl8pPr marL="2925763" indent="-228600" defTabSz="457200" eaLnBrk="0" fontAlgn="base" hangingPunct="0">
              <a:spcBef>
                <a:spcPts val="5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8pPr>
            <a:lvl9pPr marL="3382963" indent="-228600" defTabSz="457200" eaLnBrk="0" fontAlgn="base" hangingPunct="0">
              <a:spcBef>
                <a:spcPts val="5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Pct val="100000"/>
              <a:buFontTx/>
              <a:buNone/>
            </a:pPr>
            <a:r>
              <a:rPr lang="en-US" altLang="en-US">
                <a:solidFill>
                  <a:srgbClr val="1A4E54"/>
                </a:solidFill>
                <a:latin typeface="Cambria" pitchFamily="18" charset="0"/>
                <a:ea typeface="SimSun" pitchFamily="2" charset="-122"/>
                <a:cs typeface="Arial" charset="0"/>
              </a:rPr>
              <a:t>	</a:t>
            </a:r>
          </a:p>
        </p:txBody>
      </p:sp>
      <p:sp>
        <p:nvSpPr>
          <p:cNvPr id="30723" name="Text Box 2"/>
          <p:cNvSpPr txBox="1">
            <a:spLocks noChangeArrowheads="1"/>
          </p:cNvSpPr>
          <p:nvPr/>
        </p:nvSpPr>
        <p:spPr bwMode="auto">
          <a:xfrm>
            <a:off x="973138" y="1752600"/>
            <a:ext cx="74850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82575" indent="-282575">
              <a:spcBef>
                <a:spcPts val="1000"/>
              </a:spcBef>
              <a:buClr>
                <a:srgbClr val="67202F"/>
              </a:buClr>
              <a:buSzPct val="90000"/>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5pPr>
            <a:lvl6pPr marL="20113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6pPr>
            <a:lvl7pPr marL="24685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7pPr>
            <a:lvl8pPr marL="29257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8pPr>
            <a:lvl9pPr marL="33829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9pPr>
          </a:lstStyle>
          <a:p>
            <a:pPr eaLnBrk="1" hangingPunct="1">
              <a:spcBef>
                <a:spcPts val="2400"/>
              </a:spcBef>
              <a:buClr>
                <a:srgbClr val="800000"/>
              </a:buClr>
              <a:buFont typeface="Calibri" pitchFamily="34" charset="0"/>
              <a:buNone/>
            </a:pPr>
            <a:endParaRPr lang="en-US" altLang="en-US" sz="3200">
              <a:solidFill>
                <a:srgbClr val="000000"/>
              </a:solidFill>
              <a:ea typeface="SimSun" pitchFamily="2" charset="-122"/>
              <a:cs typeface="Arial" charset="0"/>
            </a:endParaRPr>
          </a:p>
        </p:txBody>
      </p:sp>
      <p:sp>
        <p:nvSpPr>
          <p:cNvPr id="30724" name="Text Box 4"/>
          <p:cNvSpPr txBox="1">
            <a:spLocks noChangeArrowheads="1"/>
          </p:cNvSpPr>
          <p:nvPr/>
        </p:nvSpPr>
        <p:spPr bwMode="auto">
          <a:xfrm>
            <a:off x="5857875" y="1682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1" hangingPunct="1">
              <a:buClr>
                <a:srgbClr val="000000"/>
              </a:buClr>
              <a:buSzPct val="100000"/>
              <a:buFont typeface="Times New Roman" pitchFamily="18" charset="0"/>
              <a:buNone/>
            </a:pPr>
            <a:endParaRPr lang="en-US" altLang="en-US"/>
          </a:p>
        </p:txBody>
      </p:sp>
      <p:sp>
        <p:nvSpPr>
          <p:cNvPr id="30725" name="Title 2"/>
          <p:cNvSpPr>
            <a:spLocks noGrp="1"/>
          </p:cNvSpPr>
          <p:nvPr>
            <p:ph type="title"/>
          </p:nvPr>
        </p:nvSpPr>
        <p:spPr/>
        <p:txBody>
          <a:bodyPr/>
          <a:lstStyle/>
          <a:p>
            <a:pPr eaLnBrk="1" hangingPunct="1"/>
            <a:r>
              <a:rPr lang="en-US" altLang="en-US" smtClean="0"/>
              <a:t>Taxes</a:t>
            </a:r>
          </a:p>
        </p:txBody>
      </p:sp>
      <p:sp>
        <p:nvSpPr>
          <p:cNvPr id="5" name="Footer Placeholder 4"/>
          <p:cNvSpPr>
            <a:spLocks noGrp="1"/>
          </p:cNvSpPr>
          <p:nvPr>
            <p:ph type="ftr" sz="quarter" idx="13"/>
          </p:nvPr>
        </p:nvSpPr>
        <p:spPr/>
        <p:txBody>
          <a:bodyPr/>
          <a:lstStyle/>
          <a:p>
            <a:pPr>
              <a:defRPr/>
            </a:pPr>
            <a:r>
              <a:rPr lang="en-US"/>
              <a:t>NTTC Training –  TY2016</a:t>
            </a:r>
          </a:p>
        </p:txBody>
      </p:sp>
      <p:sp>
        <p:nvSpPr>
          <p:cNvPr id="30727" name="Slide Number Placeholder 5"/>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63C4320-535C-4F07-B151-9B6644F26EAE}" type="slidenum">
              <a:rPr lang="en-US" altLang="en-US"/>
              <a:pPr/>
              <a:t>14</a:t>
            </a:fld>
            <a:endParaRPr lang="en-US" altLang="en-US"/>
          </a:p>
        </p:txBody>
      </p:sp>
      <p:sp>
        <p:nvSpPr>
          <p:cNvPr id="30728" name="Content Placeholder 3"/>
          <p:cNvSpPr>
            <a:spLocks noGrp="1"/>
          </p:cNvSpPr>
          <p:nvPr>
            <p:ph sz="quarter" idx="12"/>
          </p:nvPr>
        </p:nvSpPr>
        <p:spPr>
          <a:xfrm>
            <a:off x="762000" y="1905000"/>
            <a:ext cx="7753350" cy="4114800"/>
          </a:xfrm>
        </p:spPr>
        <p:txBody>
          <a:bodyPr>
            <a:normAutofit fontScale="85000" lnSpcReduction="20000"/>
          </a:bodyPr>
          <a:lstStyle/>
          <a:p>
            <a:pPr eaLnBrk="1" hangingPunct="1"/>
            <a:r>
              <a:rPr lang="en-US" altLang="en-US" sz="3200" dirty="0" smtClean="0"/>
              <a:t>State and local taxes </a:t>
            </a:r>
          </a:p>
          <a:p>
            <a:pPr lvl="1" eaLnBrk="1" hangingPunct="1"/>
            <a:r>
              <a:rPr lang="en-US" altLang="en-US" sz="3200" dirty="0" smtClean="0"/>
              <a:t>Income tax </a:t>
            </a:r>
            <a:r>
              <a:rPr lang="en-US" altLang="en-US" sz="3200" dirty="0" smtClean="0">
                <a:solidFill>
                  <a:srgbClr val="0000FF"/>
                </a:solidFill>
              </a:rPr>
              <a:t>OR</a:t>
            </a:r>
            <a:r>
              <a:rPr lang="en-US" altLang="en-US" sz="3200" dirty="0" smtClean="0"/>
              <a:t> </a:t>
            </a:r>
          </a:p>
          <a:p>
            <a:pPr lvl="1" eaLnBrk="1" hangingPunct="1"/>
            <a:r>
              <a:rPr lang="en-US" altLang="en-US" sz="3200" dirty="0" smtClean="0"/>
              <a:t>General sales tax</a:t>
            </a:r>
          </a:p>
          <a:p>
            <a:pPr eaLnBrk="1" hangingPunct="1"/>
            <a:r>
              <a:rPr lang="en-US" altLang="en-US" sz="3200" dirty="0" smtClean="0"/>
              <a:t>Real estate tax (U.S. or foreign)</a:t>
            </a:r>
          </a:p>
          <a:p>
            <a:pPr eaLnBrk="1" hangingPunct="1"/>
            <a:r>
              <a:rPr lang="en-US" altLang="en-US" sz="3200" dirty="0" smtClean="0"/>
              <a:t>Personal property tax based on value</a:t>
            </a:r>
          </a:p>
          <a:p>
            <a:pPr eaLnBrk="1" hangingPunct="1"/>
            <a:r>
              <a:rPr lang="en-US" altLang="en-US" sz="3200" dirty="0" smtClean="0"/>
              <a:t>Foreign income tax (if not claiming a credit)	</a:t>
            </a:r>
          </a:p>
          <a:p>
            <a:pPr marL="0" indent="0" eaLnBrk="1" hangingPunct="1">
              <a:buNone/>
            </a:pPr>
            <a:r>
              <a:rPr lang="en-US" altLang="en-US" sz="3200" dirty="0" smtClean="0"/>
              <a:t>																																</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4"/>
          <p:cNvSpPr>
            <a:spLocks noGrp="1"/>
          </p:cNvSpPr>
          <p:nvPr>
            <p:ph type="title"/>
          </p:nvPr>
        </p:nvSpPr>
        <p:spPr/>
        <p:txBody>
          <a:bodyPr/>
          <a:lstStyle/>
          <a:p>
            <a:pPr eaLnBrk="1" hangingPunct="1"/>
            <a:r>
              <a:rPr lang="en-US" altLang="en-US" smtClean="0"/>
              <a:t>State and Local Taxes – Line 5</a:t>
            </a:r>
          </a:p>
        </p:txBody>
      </p:sp>
      <p:sp>
        <p:nvSpPr>
          <p:cNvPr id="2" name="Footer Placeholder 1"/>
          <p:cNvSpPr>
            <a:spLocks noGrp="1"/>
          </p:cNvSpPr>
          <p:nvPr>
            <p:ph type="ftr" sz="quarter" idx="13"/>
          </p:nvPr>
        </p:nvSpPr>
        <p:spPr/>
        <p:txBody>
          <a:bodyPr/>
          <a:lstStyle/>
          <a:p>
            <a:pPr>
              <a:defRPr/>
            </a:pPr>
            <a:r>
              <a:rPr lang="en-US"/>
              <a:t>NTTC Training –  TY2016</a:t>
            </a:r>
          </a:p>
        </p:txBody>
      </p:sp>
      <p:sp>
        <p:nvSpPr>
          <p:cNvPr id="32772" name="Slide Number Placeholder 2"/>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889B71F-2C7C-4CF9-84EA-4B5F8EBCAB5C}" type="slidenum">
              <a:rPr lang="en-US" altLang="en-US"/>
              <a:pPr/>
              <a:t>15</a:t>
            </a:fld>
            <a:endParaRPr lang="en-US" altLang="en-US"/>
          </a:p>
        </p:txBody>
      </p:sp>
      <p:sp>
        <p:nvSpPr>
          <p:cNvPr id="32773" name="Content Placeholder 5"/>
          <p:cNvSpPr>
            <a:spLocks noGrp="1"/>
          </p:cNvSpPr>
          <p:nvPr>
            <p:ph sz="quarter" idx="12"/>
          </p:nvPr>
        </p:nvSpPr>
        <p:spPr/>
        <p:txBody>
          <a:bodyPr/>
          <a:lstStyle/>
          <a:p>
            <a:pPr eaLnBrk="1" hangingPunct="1">
              <a:lnSpc>
                <a:spcPct val="90000"/>
              </a:lnSpc>
            </a:pPr>
            <a:r>
              <a:rPr lang="en-US" altLang="en-US" sz="3000" dirty="0" smtClean="0"/>
              <a:t>Income taxes </a:t>
            </a:r>
          </a:p>
          <a:p>
            <a:pPr lvl="1" eaLnBrk="1" hangingPunct="1">
              <a:lnSpc>
                <a:spcPct val="90000"/>
              </a:lnSpc>
            </a:pPr>
            <a:r>
              <a:rPr lang="en-US" altLang="en-US" sz="2800" dirty="0" smtClean="0"/>
              <a:t>Withheld (W-2, 1099-R, etc.)</a:t>
            </a:r>
          </a:p>
          <a:p>
            <a:pPr lvl="1" eaLnBrk="1" hangingPunct="1">
              <a:lnSpc>
                <a:spcPct val="90000"/>
              </a:lnSpc>
            </a:pPr>
            <a:r>
              <a:rPr lang="en-US" altLang="en-US" sz="2800" dirty="0" smtClean="0">
                <a:solidFill>
                  <a:srgbClr val="0000FF"/>
                </a:solidFill>
              </a:rPr>
              <a:t>F/S Tax Paid for state estimated and prior year payments</a:t>
            </a:r>
          </a:p>
          <a:p>
            <a:pPr lvl="1" eaLnBrk="1" hangingPunct="1">
              <a:lnSpc>
                <a:spcPct val="90000"/>
              </a:lnSpc>
            </a:pPr>
            <a:r>
              <a:rPr lang="en-US" altLang="en-US" sz="2800" dirty="0" smtClean="0"/>
              <a:t>Other local income tax payments?</a:t>
            </a:r>
          </a:p>
          <a:p>
            <a:pPr eaLnBrk="1" hangingPunct="1">
              <a:lnSpc>
                <a:spcPct val="90000"/>
              </a:lnSpc>
              <a:buFont typeface="Calibri" pitchFamily="34" charset="0"/>
              <a:buNone/>
            </a:pPr>
            <a:r>
              <a:rPr lang="en-US" altLang="en-US" sz="3000" dirty="0" smtClean="0">
                <a:solidFill>
                  <a:srgbClr val="0000FF"/>
                </a:solidFill>
              </a:rPr>
              <a:t>          OR</a:t>
            </a:r>
          </a:p>
          <a:p>
            <a:pPr eaLnBrk="1" hangingPunct="1">
              <a:lnSpc>
                <a:spcPct val="90000"/>
              </a:lnSpc>
            </a:pPr>
            <a:r>
              <a:rPr lang="en-US" altLang="en-US" sz="3000" dirty="0" smtClean="0"/>
              <a:t>General sales taxes</a:t>
            </a:r>
          </a:p>
          <a:p>
            <a:pPr lvl="1" eaLnBrk="1" hangingPunct="1">
              <a:lnSpc>
                <a:spcPct val="90000"/>
              </a:lnSpc>
            </a:pPr>
            <a:r>
              <a:rPr lang="en-US" altLang="en-US" sz="2800" dirty="0" smtClean="0"/>
              <a:t>IRS sales tax calculator at irs.gov</a:t>
            </a:r>
          </a:p>
          <a:p>
            <a:pPr eaLnBrk="1" hangingPunct="1">
              <a:lnSpc>
                <a:spcPct val="90000"/>
              </a:lnSpc>
            </a:pPr>
            <a:endParaRPr lang="en-US" altLang="en-US" sz="3000" dirty="0" smtClean="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Interview</a:t>
            </a:r>
          </a:p>
        </p:txBody>
      </p:sp>
      <p:sp>
        <p:nvSpPr>
          <p:cNvPr id="5" name="Footer Placeholder 4"/>
          <p:cNvSpPr>
            <a:spLocks noGrp="1"/>
          </p:cNvSpPr>
          <p:nvPr>
            <p:ph type="ftr" sz="quarter" idx="13"/>
          </p:nvPr>
        </p:nvSpPr>
        <p:spPr/>
        <p:txBody>
          <a:bodyPr/>
          <a:lstStyle/>
          <a:p>
            <a:pPr>
              <a:defRPr/>
            </a:pPr>
            <a:r>
              <a:rPr lang="en-US"/>
              <a:t>NTTC Training –  TY2016</a:t>
            </a:r>
          </a:p>
        </p:txBody>
      </p:sp>
      <p:sp>
        <p:nvSpPr>
          <p:cNvPr id="34820" name="Slide Number Placeholder 5"/>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12825D1-753E-4C19-9568-D5D9AE7FB453}" type="slidenum">
              <a:rPr lang="en-US" altLang="en-US"/>
              <a:pPr/>
              <a:t>16</a:t>
            </a:fld>
            <a:endParaRPr lang="en-US" altLang="en-US"/>
          </a:p>
        </p:txBody>
      </p:sp>
      <p:sp>
        <p:nvSpPr>
          <p:cNvPr id="3" name="Content Placeholder 2"/>
          <p:cNvSpPr>
            <a:spLocks noGrp="1"/>
          </p:cNvSpPr>
          <p:nvPr>
            <p:ph sz="quarter" idx="12"/>
          </p:nvPr>
        </p:nvSpPr>
        <p:spPr/>
        <p:txBody>
          <a:bodyPr rtlCol="0">
            <a:normAutofit fontScale="85000" lnSpcReduction="10000"/>
          </a:bodyPr>
          <a:lstStyle/>
          <a:p>
            <a:pPr eaLnBrk="1" fontAlgn="auto" hangingPunct="1">
              <a:spcAft>
                <a:spcPts val="0"/>
              </a:spcAft>
              <a:buClr>
                <a:schemeClr val="accent2">
                  <a:lumMod val="50000"/>
                </a:schemeClr>
              </a:buClr>
              <a:defRPr/>
            </a:pPr>
            <a:r>
              <a:rPr lang="en-US" dirty="0" smtClean="0"/>
              <a:t>If Sales Tax is an option – any large purchases? </a:t>
            </a:r>
          </a:p>
          <a:p>
            <a:pPr lvl="1" eaLnBrk="1" fontAlgn="auto" hangingPunct="1">
              <a:spcAft>
                <a:spcPts val="0"/>
              </a:spcAft>
              <a:buClr>
                <a:schemeClr val="accent2">
                  <a:lumMod val="50000"/>
                </a:schemeClr>
              </a:buClr>
              <a:defRPr/>
            </a:pPr>
            <a:r>
              <a:rPr lang="en-US" dirty="0" smtClean="0"/>
              <a:t>Motor vehicle (car, motorcycle, motor home, off-road vehicle, etc.)</a:t>
            </a:r>
          </a:p>
          <a:p>
            <a:pPr lvl="1" eaLnBrk="1" fontAlgn="auto" hangingPunct="1">
              <a:spcAft>
                <a:spcPts val="0"/>
              </a:spcAft>
              <a:buClr>
                <a:schemeClr val="accent2">
                  <a:lumMod val="50000"/>
                </a:schemeClr>
              </a:buClr>
              <a:defRPr/>
            </a:pPr>
            <a:r>
              <a:rPr lang="en-US" dirty="0" smtClean="0"/>
              <a:t>Boat or airplane</a:t>
            </a:r>
          </a:p>
          <a:p>
            <a:pPr lvl="1" eaLnBrk="1" fontAlgn="auto" hangingPunct="1">
              <a:spcAft>
                <a:spcPts val="0"/>
              </a:spcAft>
              <a:buClr>
                <a:schemeClr val="accent2">
                  <a:lumMod val="50000"/>
                </a:schemeClr>
              </a:buClr>
              <a:defRPr/>
            </a:pPr>
            <a:r>
              <a:rPr lang="en-US" dirty="0" smtClean="0"/>
              <a:t>Home, home addition or renovation</a:t>
            </a:r>
          </a:p>
          <a:p>
            <a:pPr lvl="2" eaLnBrk="1" fontAlgn="auto" hangingPunct="1">
              <a:spcAft>
                <a:spcPts val="0"/>
              </a:spcAft>
              <a:buClr>
                <a:schemeClr val="accent2">
                  <a:lumMod val="50000"/>
                </a:schemeClr>
              </a:buClr>
              <a:defRPr/>
            </a:pPr>
            <a:r>
              <a:rPr lang="en-US" dirty="0" smtClean="0"/>
              <a:t>Sales tax must have been separately stated and paid by taxpayer (not the contractor)</a:t>
            </a:r>
            <a:endParaRPr lang="en-US" dirty="0"/>
          </a:p>
        </p:txBody>
      </p:sp>
      <p:pic>
        <p:nvPicPr>
          <p:cNvPr id="34822" name="Picture 3" descr="C:\Users\Steve\AppData\Local\Microsoft\Windows\Temporary Internet Files\Content.IE5\B8CB35FU\MC9003325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52400"/>
            <a:ext cx="15652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altLang="en-US" smtClean="0"/>
              <a:t>Sales Tax</a:t>
            </a:r>
            <a:endParaRPr lang="en-US" altLang="en-US" smtClean="0"/>
          </a:p>
        </p:txBody>
      </p:sp>
      <p:sp>
        <p:nvSpPr>
          <p:cNvPr id="36869" name="Rectangle 5"/>
          <p:cNvSpPr>
            <a:spLocks noGrp="1" noChangeArrowheads="1"/>
          </p:cNvSpPr>
          <p:nvPr>
            <p:ph sz="quarter" idx="12"/>
          </p:nvPr>
        </p:nvSpPr>
        <p:spPr/>
        <p:txBody>
          <a:bodyPr>
            <a:normAutofit fontScale="92500"/>
          </a:bodyPr>
          <a:lstStyle/>
          <a:p>
            <a:r>
              <a:rPr lang="en-US" altLang="en-US" smtClean="0"/>
              <a:t>Under Itemized Deductions </a:t>
            </a:r>
          </a:p>
          <a:p>
            <a:r>
              <a:rPr lang="en-US" altLang="en-US" smtClean="0"/>
              <a:t>Select  Add a sales tax deduction</a:t>
            </a:r>
          </a:p>
          <a:p>
            <a:r>
              <a:rPr lang="en-US" altLang="en-US" smtClean="0"/>
              <a:t>Select  Begin sales tax worksheet</a:t>
            </a:r>
          </a:p>
          <a:p>
            <a:pPr lvl="1"/>
            <a:r>
              <a:rPr lang="en-US" altLang="en-US" smtClean="0"/>
              <a:t>Enter state and number of days in state</a:t>
            </a:r>
          </a:p>
          <a:p>
            <a:pPr lvl="1"/>
            <a:r>
              <a:rPr lang="en-US" altLang="en-US" smtClean="0"/>
              <a:t>Enter income range</a:t>
            </a:r>
          </a:p>
          <a:p>
            <a:pPr lvl="1"/>
            <a:r>
              <a:rPr lang="en-US" altLang="en-US" smtClean="0"/>
              <a:t>Enter number of exemptions	</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36868" name="Slide Number Placeholder 2"/>
          <p:cNvSpPr>
            <a:spLocks noGrp="1"/>
          </p:cNvSpPr>
          <p:nvPr>
            <p:ph type="sldNum" sz="quarter" idx="14"/>
          </p:nvPr>
        </p:nvSpPr>
        <p:spPr/>
        <p:txBody>
          <a:bodyPr/>
          <a:lstStyle/>
          <a:p>
            <a:fld id="{60ED7C35-C043-4211-BAFD-34DDD3A7B76B}" type="slidenum">
              <a:rPr lang="en-US" altLang="en-US" smtClean="0"/>
              <a:pPr/>
              <a:t>17</a:t>
            </a:fld>
            <a:endParaRPr lang="en-US" altLang="en-US"/>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Sales Tax</a:t>
            </a:r>
            <a:endParaRPr lang="en-US" altLang="en-US" smtClean="0"/>
          </a:p>
        </p:txBody>
      </p:sp>
      <p:sp>
        <p:nvSpPr>
          <p:cNvPr id="38915" name="Content Placeholder 2"/>
          <p:cNvSpPr>
            <a:spLocks noGrp="1"/>
          </p:cNvSpPr>
          <p:nvPr>
            <p:ph sz="quarter" idx="12"/>
          </p:nvPr>
        </p:nvSpPr>
        <p:spPr/>
        <p:txBody>
          <a:bodyPr>
            <a:normAutofit fontScale="92500" lnSpcReduction="10000"/>
          </a:bodyPr>
          <a:lstStyle/>
          <a:p>
            <a:r>
              <a:rPr lang="en-US" altLang="en-US" smtClean="0"/>
              <a:t>Click to view IRS sales tax calculator</a:t>
            </a:r>
          </a:p>
          <a:p>
            <a:pPr lvl="1"/>
            <a:r>
              <a:rPr lang="en-US" altLang="en-US" smtClean="0"/>
              <a:t>Located at left bottom of screen</a:t>
            </a:r>
          </a:p>
          <a:p>
            <a:pPr lvl="1"/>
            <a:r>
              <a:rPr lang="en-US" altLang="en-US" smtClean="0"/>
              <a:t>Follow step by step instructions</a:t>
            </a:r>
          </a:p>
          <a:p>
            <a:pPr lvl="1"/>
            <a:r>
              <a:rPr lang="en-US" altLang="en-US" smtClean="0"/>
              <a:t>Enter separately any large purchases</a:t>
            </a:r>
          </a:p>
          <a:p>
            <a:pPr lvl="1"/>
            <a:r>
              <a:rPr lang="en-US" altLang="en-US" smtClean="0"/>
              <a:t>Remember to include untaxable income </a:t>
            </a:r>
          </a:p>
          <a:p>
            <a:pPr lvl="2"/>
            <a:r>
              <a:rPr lang="en-US" altLang="en-US" smtClean="0"/>
              <a:t>(non-taxable SS, pension, interest, etc.)</a:t>
            </a:r>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38917" name="Slide Number Placeholder 4"/>
          <p:cNvSpPr>
            <a:spLocks noGrp="1"/>
          </p:cNvSpPr>
          <p:nvPr>
            <p:ph type="sldNum" sz="quarter" idx="14"/>
          </p:nvPr>
        </p:nvSpPr>
        <p:spPr/>
        <p:txBody>
          <a:bodyPr/>
          <a:lstStyle/>
          <a:p>
            <a:fld id="{8144EFE6-B06C-4FAB-B457-CA199F6195F0}" type="slidenum">
              <a:rPr lang="en-US" altLang="en-US" smtClean="0"/>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title"/>
          </p:nvPr>
        </p:nvSpPr>
        <p:spPr/>
        <p:txBody>
          <a:bodyPr/>
          <a:lstStyle/>
          <a:p>
            <a:r>
              <a:rPr lang="en-US" altLang="en-US" smtClean="0"/>
              <a:t>Deductible Taxes</a:t>
            </a:r>
            <a:endParaRPr lang="en-US" altLang="en-US" smtClean="0"/>
          </a:p>
        </p:txBody>
      </p:sp>
      <p:sp>
        <p:nvSpPr>
          <p:cNvPr id="39941" name="Content Placeholder 5"/>
          <p:cNvSpPr>
            <a:spLocks noGrp="1"/>
          </p:cNvSpPr>
          <p:nvPr>
            <p:ph sz="quarter" idx="12"/>
          </p:nvPr>
        </p:nvSpPr>
        <p:spPr/>
        <p:txBody>
          <a:bodyPr>
            <a:normAutofit fontScale="62500" lnSpcReduction="20000"/>
          </a:bodyPr>
          <a:lstStyle/>
          <a:p>
            <a:r>
              <a:rPr lang="en-US" altLang="en-US" smtClean="0"/>
              <a:t>Line 6 – Real Estate (Property) Taxes</a:t>
            </a:r>
          </a:p>
          <a:p>
            <a:pPr lvl="1"/>
            <a:r>
              <a:rPr lang="en-US" altLang="en-US" smtClean="0"/>
              <a:t>May be reported by mortgage company on Form 1098</a:t>
            </a:r>
          </a:p>
          <a:p>
            <a:pPr lvl="1"/>
            <a:r>
              <a:rPr lang="en-US" altLang="en-US" smtClean="0"/>
              <a:t>Includes parcel taxes</a:t>
            </a:r>
          </a:p>
          <a:p>
            <a:pPr lvl="1"/>
            <a:r>
              <a:rPr lang="en-US" altLang="en-US" smtClean="0"/>
              <a:t>Not for business</a:t>
            </a:r>
          </a:p>
          <a:p>
            <a:pPr lvl="1"/>
            <a:r>
              <a:rPr lang="en-US" altLang="en-US" smtClean="0"/>
              <a:t>Not for</a:t>
            </a:r>
          </a:p>
          <a:p>
            <a:pPr lvl="2"/>
            <a:r>
              <a:rPr lang="en-US" altLang="en-US" smtClean="0"/>
              <a:t>Benefit to property (tending to increase value)</a:t>
            </a:r>
          </a:p>
          <a:p>
            <a:pPr lvl="2"/>
            <a:r>
              <a:rPr lang="en-US" altLang="en-US" smtClean="0"/>
              <a:t>Itemized charges for services (such as trash pickup or sewer fees)</a:t>
            </a:r>
          </a:p>
          <a:p>
            <a:pPr lvl="2"/>
            <a:r>
              <a:rPr lang="en-US" altLang="en-US" smtClean="0"/>
              <a:t>Transfer taxes (or stamp taxes)</a:t>
            </a:r>
          </a:p>
          <a:p>
            <a:pPr lvl="2"/>
            <a:r>
              <a:rPr lang="en-US" altLang="en-US" smtClean="0"/>
              <a:t>Rent increases due to higher real estate taxes</a:t>
            </a:r>
          </a:p>
          <a:p>
            <a:pPr lvl="2"/>
            <a:r>
              <a:rPr lang="en-US" altLang="en-US" smtClean="0"/>
              <a:t>Homeowners' association charges</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39940" name="Slide Number Placeholder 2"/>
          <p:cNvSpPr>
            <a:spLocks noGrp="1"/>
          </p:cNvSpPr>
          <p:nvPr>
            <p:ph type="sldNum" sz="quarter" idx="14"/>
          </p:nvPr>
        </p:nvSpPr>
        <p:spPr/>
        <p:txBody>
          <a:bodyPr/>
          <a:lstStyle/>
          <a:p>
            <a:fld id="{54E51E23-D61D-4F32-95E2-30977281B731}" type="slidenum">
              <a:rPr lang="en-US" altLang="en-US" smtClean="0"/>
              <a:pPr/>
              <a:t>19</a:t>
            </a:fld>
            <a:endParaRPr lang="en-US" altLang="en-US"/>
          </a:p>
        </p:txBody>
      </p:sp>
      <p:pic>
        <p:nvPicPr>
          <p:cNvPr id="39942"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
            <a:ext cx="18288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Deductions </a:t>
            </a:r>
          </a:p>
        </p:txBody>
      </p:sp>
      <p:sp>
        <p:nvSpPr>
          <p:cNvPr id="4" name="Footer Placeholder 3"/>
          <p:cNvSpPr>
            <a:spLocks noGrp="1"/>
          </p:cNvSpPr>
          <p:nvPr>
            <p:ph type="ftr" sz="quarter" idx="13"/>
          </p:nvPr>
        </p:nvSpPr>
        <p:spPr/>
        <p:txBody>
          <a:bodyPr/>
          <a:lstStyle/>
          <a:p>
            <a:pPr>
              <a:defRPr/>
            </a:pPr>
            <a:r>
              <a:rPr lang="en-US"/>
              <a:t>NTTC Training –  TY2016</a:t>
            </a:r>
          </a:p>
        </p:txBody>
      </p:sp>
      <p:sp>
        <p:nvSpPr>
          <p:cNvPr id="8196"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085E1B8-0260-4D6C-A065-096F2274F53D}" type="slidenum">
              <a:rPr lang="en-US" altLang="en-US"/>
              <a:pPr/>
              <a:t>2</a:t>
            </a:fld>
            <a:endParaRPr lang="en-US" altLang="en-US"/>
          </a:p>
        </p:txBody>
      </p:sp>
      <p:sp>
        <p:nvSpPr>
          <p:cNvPr id="6" name="Content Placeholder 5"/>
          <p:cNvSpPr>
            <a:spLocks noGrp="1"/>
          </p:cNvSpPr>
          <p:nvPr>
            <p:ph sz="quarter" idx="12"/>
          </p:nvPr>
        </p:nvSpPr>
        <p:spPr/>
        <p:txBody>
          <a:bodyPr rtlCol="0">
            <a:normAutofit fontScale="92500" lnSpcReduction="10000"/>
          </a:bodyPr>
          <a:lstStyle/>
          <a:p>
            <a:pPr eaLnBrk="1" fontAlgn="auto" hangingPunct="1">
              <a:spcAft>
                <a:spcPts val="0"/>
              </a:spcAft>
              <a:buClr>
                <a:schemeClr val="accent2">
                  <a:lumMod val="50000"/>
                </a:schemeClr>
              </a:buClr>
              <a:defRPr/>
            </a:pPr>
            <a:r>
              <a:rPr lang="en-US" dirty="0" smtClean="0"/>
              <a:t>May claim larger of</a:t>
            </a:r>
          </a:p>
          <a:p>
            <a:pPr lvl="1" eaLnBrk="1" fontAlgn="auto" hangingPunct="1">
              <a:spcAft>
                <a:spcPts val="0"/>
              </a:spcAft>
              <a:buClr>
                <a:schemeClr val="accent2">
                  <a:lumMod val="50000"/>
                </a:schemeClr>
              </a:buClr>
              <a:defRPr/>
            </a:pPr>
            <a:r>
              <a:rPr lang="en-US" dirty="0" smtClean="0"/>
              <a:t>Standard deduction</a:t>
            </a:r>
          </a:p>
          <a:p>
            <a:pPr lvl="2" eaLnBrk="1" fontAlgn="auto" hangingPunct="1">
              <a:spcAft>
                <a:spcPts val="0"/>
              </a:spcAft>
              <a:buClr>
                <a:schemeClr val="accent2">
                  <a:lumMod val="50000"/>
                </a:schemeClr>
              </a:buClr>
              <a:defRPr/>
            </a:pPr>
            <a:r>
              <a:rPr lang="en-US" dirty="0" smtClean="0"/>
              <a:t>Increased if at least 65 or blind</a:t>
            </a:r>
          </a:p>
          <a:p>
            <a:pPr marL="346075" lvl="1" indent="0" eaLnBrk="1" fontAlgn="auto" hangingPunct="1">
              <a:spcAft>
                <a:spcPts val="0"/>
              </a:spcAft>
              <a:buClr>
                <a:schemeClr val="accent2">
                  <a:lumMod val="50000"/>
                </a:schemeClr>
              </a:buClr>
              <a:buFont typeface="Wingdings" pitchFamily="2" charset="2"/>
              <a:buNone/>
              <a:defRPr/>
            </a:pPr>
            <a:r>
              <a:rPr lang="en-US" dirty="0" smtClean="0"/>
              <a:t>-OR-</a:t>
            </a:r>
          </a:p>
          <a:p>
            <a:pPr lvl="1" eaLnBrk="1" fontAlgn="auto" hangingPunct="1">
              <a:spcAft>
                <a:spcPts val="0"/>
              </a:spcAft>
              <a:buClr>
                <a:schemeClr val="accent2">
                  <a:lumMod val="50000"/>
                </a:schemeClr>
              </a:buClr>
              <a:defRPr/>
            </a:pPr>
            <a:r>
              <a:rPr lang="en-US" dirty="0" smtClean="0"/>
              <a:t>Itemized deductions</a:t>
            </a:r>
          </a:p>
          <a:p>
            <a:pPr eaLnBrk="1" fontAlgn="auto" hangingPunct="1">
              <a:spcAft>
                <a:spcPts val="0"/>
              </a:spcAft>
              <a:buClr>
                <a:schemeClr val="accent2">
                  <a:lumMod val="50000"/>
                </a:schemeClr>
              </a:buClr>
              <a:defRPr/>
            </a:pPr>
            <a:r>
              <a:rPr lang="en-US" dirty="0" smtClean="0"/>
              <a:t>If itemized deductions are entered, software will select better option</a:t>
            </a:r>
          </a:p>
        </p:txBody>
      </p:sp>
      <p:pic>
        <p:nvPicPr>
          <p:cNvPr id="819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50100" y="82550"/>
            <a:ext cx="1993900" cy="126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lstStyle/>
          <a:p>
            <a:r>
              <a:rPr lang="en-US" altLang="en-US" smtClean="0"/>
              <a:t>Other Deductible Taxes</a:t>
            </a:r>
            <a:endParaRPr lang="en-US" altLang="en-US" smtClean="0"/>
          </a:p>
        </p:txBody>
      </p:sp>
      <p:sp>
        <p:nvSpPr>
          <p:cNvPr id="30723" name="Content Placeholder 5"/>
          <p:cNvSpPr>
            <a:spLocks noGrp="1"/>
          </p:cNvSpPr>
          <p:nvPr>
            <p:ph sz="quarter" idx="12"/>
          </p:nvPr>
        </p:nvSpPr>
        <p:spPr/>
        <p:txBody>
          <a:bodyPr>
            <a:normAutofit fontScale="85000" lnSpcReduction="10000"/>
          </a:bodyPr>
          <a:lstStyle/>
          <a:p>
            <a:r>
              <a:rPr lang="en-US" altLang="en-US" smtClean="0"/>
              <a:t>Line 7 – Personal Property Taxes based on value of personal property only </a:t>
            </a:r>
          </a:p>
          <a:p>
            <a:pPr lvl="1"/>
            <a:r>
              <a:rPr lang="en-US" altLang="en-US" smtClean="0"/>
              <a:t>If based on weight and value, only value portion is deductible (boat, vehicles, RVs, etc.)</a:t>
            </a:r>
          </a:p>
          <a:p>
            <a:r>
              <a:rPr lang="en-US" altLang="en-US" smtClean="0"/>
              <a:t>Line 8 – Other Taxes</a:t>
            </a:r>
          </a:p>
          <a:p>
            <a:pPr lvl="1"/>
            <a:r>
              <a:rPr lang="en-US" altLang="en-US" smtClean="0"/>
              <a:t>Foreign income taxes, if credit not claimed on Form 1116 (1040 line 48)</a:t>
            </a:r>
          </a:p>
          <a:p>
            <a:endParaRPr lang="en-US" altLang="en-US"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41988" name="Slide Number Placeholder 2"/>
          <p:cNvSpPr>
            <a:spLocks noGrp="1"/>
          </p:cNvSpPr>
          <p:nvPr>
            <p:ph type="sldNum" sz="quarter" idx="14"/>
          </p:nvPr>
        </p:nvSpPr>
        <p:spPr/>
        <p:txBody>
          <a:bodyPr/>
          <a:lstStyle/>
          <a:p>
            <a:fld id="{CFE5ADF3-0EAE-477B-8CEF-8A429A0C1D04}" type="slidenum">
              <a:rPr lang="en-US" altLang="en-US" smtClean="0"/>
              <a:pPr/>
              <a:t>20</a:t>
            </a:fld>
            <a:endParaRPr lang="en-US"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619750" y="1715587"/>
            <a:ext cx="2895600" cy="405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82575" indent="-282575">
              <a:spcBef>
                <a:spcPts val="1000"/>
              </a:spcBef>
              <a:buClr>
                <a:srgbClr val="67202F"/>
              </a:buClr>
              <a:buSzPct val="90000"/>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5pPr>
            <a:lvl6pPr marL="20113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6pPr>
            <a:lvl7pPr marL="24685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7pPr>
            <a:lvl8pPr marL="29257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8pPr>
            <a:lvl9pPr marL="3382963" indent="-228600" defTabSz="457200" eaLnBrk="0" fontAlgn="base" hangingPunct="0">
              <a:spcBef>
                <a:spcPts val="500"/>
              </a:spcBef>
              <a:spcAft>
                <a:spcPct val="0"/>
              </a:spcAft>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chemeClr val="tx1"/>
                </a:solidFill>
                <a:latin typeface="Calibri" pitchFamily="34" charset="0"/>
                <a:ea typeface="Verdana" pitchFamily="34" charset="0"/>
                <a:cs typeface="Verdana" pitchFamily="34" charset="0"/>
              </a:defRPr>
            </a:lvl9pPr>
          </a:lstStyle>
          <a:p>
            <a:pPr marL="0" indent="0" algn="r" eaLnBrk="1" hangingPunct="1">
              <a:lnSpc>
                <a:spcPct val="80000"/>
              </a:lnSpc>
              <a:spcBef>
                <a:spcPts val="2400"/>
              </a:spcBef>
              <a:buClr>
                <a:srgbClr val="800000"/>
              </a:buClr>
              <a:buNone/>
            </a:pPr>
            <a:r>
              <a:rPr lang="en-US" altLang="en-US" sz="2800" dirty="0">
                <a:solidFill>
                  <a:srgbClr val="0000FF"/>
                </a:solidFill>
              </a:rPr>
              <a:t>Pub 17, Table 22-1</a:t>
            </a:r>
          </a:p>
          <a:p>
            <a:pPr eaLnBrk="1" hangingPunct="1">
              <a:lnSpc>
                <a:spcPct val="80000"/>
              </a:lnSpc>
              <a:spcBef>
                <a:spcPts val="2400"/>
              </a:spcBef>
              <a:buClr>
                <a:srgbClr val="800000"/>
              </a:buClr>
            </a:pPr>
            <a:endParaRPr lang="en-US" altLang="en-US" sz="2800" dirty="0">
              <a:solidFill>
                <a:srgbClr val="000000"/>
              </a:solidFill>
              <a:ea typeface="SimSun" pitchFamily="2" charset="-122"/>
              <a:cs typeface="Arial" charset="0"/>
            </a:endParaRPr>
          </a:p>
        </p:txBody>
      </p:sp>
      <p:sp>
        <p:nvSpPr>
          <p:cNvPr id="44035" name="Title 5"/>
          <p:cNvSpPr>
            <a:spLocks noGrp="1"/>
          </p:cNvSpPr>
          <p:nvPr>
            <p:ph type="title"/>
          </p:nvPr>
        </p:nvSpPr>
        <p:spPr/>
        <p:txBody>
          <a:bodyPr/>
          <a:lstStyle/>
          <a:p>
            <a:r>
              <a:rPr lang="en-US" altLang="en-US" smtClean="0"/>
              <a:t>Non-Deductible Taxes</a:t>
            </a:r>
            <a:endParaRPr lang="en-US" altLang="en-US" dirty="0" smtClean="0"/>
          </a:p>
        </p:txBody>
      </p:sp>
      <p:sp>
        <p:nvSpPr>
          <p:cNvPr id="4" name="Content Placeholder 3"/>
          <p:cNvSpPr>
            <a:spLocks noGrp="1"/>
          </p:cNvSpPr>
          <p:nvPr>
            <p:ph sz="quarter" idx="12"/>
          </p:nvPr>
        </p:nvSpPr>
        <p:spPr/>
        <p:txBody>
          <a:bodyPr>
            <a:normAutofit fontScale="85000" lnSpcReduction="20000"/>
          </a:bodyPr>
          <a:lstStyle/>
          <a:p>
            <a:r>
              <a:rPr lang="en-US" dirty="0" smtClean="0"/>
              <a:t>Federal income and excise taxes</a:t>
            </a:r>
          </a:p>
          <a:p>
            <a:r>
              <a:rPr lang="en-US" dirty="0" smtClean="0"/>
              <a:t>Social Security, Medicare</a:t>
            </a:r>
          </a:p>
          <a:p>
            <a:r>
              <a:rPr lang="en-US" dirty="0" smtClean="0"/>
              <a:t>Federal Unemployment (FUTA)</a:t>
            </a:r>
          </a:p>
          <a:p>
            <a:r>
              <a:rPr lang="en-US" dirty="0" smtClean="0"/>
              <a:t>Railroad retirement taxes (RRTA)</a:t>
            </a:r>
          </a:p>
          <a:p>
            <a:r>
              <a:rPr lang="en-US" dirty="0" smtClean="0"/>
              <a:t>Customs duties</a:t>
            </a:r>
          </a:p>
          <a:p>
            <a:r>
              <a:rPr lang="en-US" dirty="0" smtClean="0"/>
              <a:t>Federal estate and gift taxes</a:t>
            </a:r>
          </a:p>
          <a:p>
            <a:r>
              <a:rPr lang="en-US" dirty="0" smtClean="0"/>
              <a:t>Per capita tax</a:t>
            </a:r>
            <a:endParaRPr lang="en-US" dirty="0"/>
          </a:p>
        </p:txBody>
      </p:sp>
      <p:sp>
        <p:nvSpPr>
          <p:cNvPr id="5" name="Footer Placeholder 4"/>
          <p:cNvSpPr>
            <a:spLocks noGrp="1"/>
          </p:cNvSpPr>
          <p:nvPr>
            <p:ph type="ftr" sz="quarter" idx="13"/>
          </p:nvPr>
        </p:nvSpPr>
        <p:spPr/>
        <p:txBody>
          <a:bodyPr/>
          <a:lstStyle/>
          <a:p>
            <a:r>
              <a:rPr lang="en-US" smtClean="0"/>
              <a:t>NTTC Training –  TY2016</a:t>
            </a:r>
            <a:endParaRPr lang="en-US"/>
          </a:p>
        </p:txBody>
      </p:sp>
      <p:sp>
        <p:nvSpPr>
          <p:cNvPr id="44037" name="Slide Number Placeholder 6"/>
          <p:cNvSpPr>
            <a:spLocks noGrp="1"/>
          </p:cNvSpPr>
          <p:nvPr>
            <p:ph type="sldNum" sz="quarter" idx="14"/>
          </p:nvPr>
        </p:nvSpPr>
        <p:spPr/>
        <p:txBody>
          <a:bodyPr/>
          <a:lstStyle/>
          <a:p>
            <a:fld id="{1B40D297-BCEE-43F8-A8A7-F8306B8539D4}" type="slidenum">
              <a:rPr lang="en-US" altLang="en-US" smtClean="0"/>
              <a:pPr/>
              <a:t>21</a:t>
            </a:fld>
            <a:endParaRPr lang="en-US" altLang="en-US"/>
          </a:p>
        </p:txBody>
      </p:sp>
      <p:pic>
        <p:nvPicPr>
          <p:cNvPr id="44039"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9374"/>
            <a:ext cx="1498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Home Mortgage Interest</a:t>
            </a:r>
            <a:endParaRPr lang="en-US" altLang="en-US" dirty="0" smtClean="0"/>
          </a:p>
        </p:txBody>
      </p:sp>
      <p:sp>
        <p:nvSpPr>
          <p:cNvPr id="38916" name="Content Placeholder 2"/>
          <p:cNvSpPr>
            <a:spLocks noGrp="1"/>
          </p:cNvSpPr>
          <p:nvPr>
            <p:ph sz="quarter" idx="12"/>
          </p:nvPr>
        </p:nvSpPr>
        <p:spPr/>
        <p:txBody>
          <a:bodyPr>
            <a:normAutofit fontScale="85000" lnSpcReduction="20000"/>
          </a:bodyPr>
          <a:lstStyle/>
          <a:p>
            <a:r>
              <a:rPr lang="en-US" altLang="en-US" smtClean="0"/>
              <a:t>Interest on loan secured by main home or second home</a:t>
            </a:r>
          </a:p>
          <a:p>
            <a:r>
              <a:rPr lang="en-US" altLang="en-US" smtClean="0"/>
              <a:t>Mortgage to buy or build home or second home (both limited)</a:t>
            </a:r>
          </a:p>
          <a:p>
            <a:r>
              <a:rPr lang="en-US" altLang="en-US" smtClean="0"/>
              <a:t>Home equity loan or line of credit (limited)</a:t>
            </a:r>
          </a:p>
          <a:p>
            <a:r>
              <a:rPr lang="en-US" altLang="en-US" smtClean="0"/>
              <a:t>Both taxpayer and lender must intend that loan be repaid </a:t>
            </a:r>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46084" name="Slide Number Placeholder 4"/>
          <p:cNvSpPr>
            <a:spLocks noGrp="1"/>
          </p:cNvSpPr>
          <p:nvPr>
            <p:ph type="sldNum" sz="quarter" idx="14"/>
          </p:nvPr>
        </p:nvSpPr>
        <p:spPr/>
        <p:txBody>
          <a:bodyPr/>
          <a:lstStyle/>
          <a:p>
            <a:fld id="{B3F21853-D497-4A75-9CCC-74EA1D1EDA48}"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Home Mortgage Interest Deductibility</a:t>
            </a:r>
            <a:endParaRPr lang="en-US" altLang="en-US" dirty="0" smtClean="0"/>
          </a:p>
        </p:txBody>
      </p:sp>
      <p:sp>
        <p:nvSpPr>
          <p:cNvPr id="3" name="Content Placeholder 2"/>
          <p:cNvSpPr>
            <a:spLocks noGrp="1"/>
          </p:cNvSpPr>
          <p:nvPr>
            <p:ph sz="quarter" idx="12"/>
          </p:nvPr>
        </p:nvSpPr>
        <p:spPr/>
        <p:txBody>
          <a:bodyPr>
            <a:normAutofit fontScale="77500" lnSpcReduction="20000"/>
          </a:bodyPr>
          <a:lstStyle/>
          <a:p>
            <a:r>
              <a:rPr lang="en-US" dirty="0" smtClean="0"/>
              <a:t>Mortgages taken out before October 14, 1987 – fully deductible, no limit</a:t>
            </a:r>
          </a:p>
          <a:p>
            <a:r>
              <a:rPr lang="en-US" dirty="0" smtClean="0"/>
              <a:t>Mortgages after October 13, 1987, to buy, build, or improve home</a:t>
            </a:r>
          </a:p>
          <a:p>
            <a:pPr lvl="1"/>
            <a:r>
              <a:rPr lang="en-US" dirty="0" smtClean="0"/>
              <a:t>Limited to $1,000,000 total debt (this plus pre-10/14/87 ) ($500,000 MFS)</a:t>
            </a:r>
          </a:p>
          <a:p>
            <a:pPr>
              <a:buFont typeface="Wingdings" panose="05000000000000000000" pitchFamily="2" charset="2"/>
              <a:buChar char="Ø"/>
            </a:pPr>
            <a:r>
              <a:rPr lang="en-US" dirty="0" smtClean="0"/>
              <a:t>Note: Lender late charges are deductible as interest if interest on underlying loan is qualified</a:t>
            </a:r>
            <a:endParaRPr 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48132" name="Slide Number Placeholder 4"/>
          <p:cNvSpPr>
            <a:spLocks noGrp="1"/>
          </p:cNvSpPr>
          <p:nvPr>
            <p:ph type="sldNum" sz="quarter" idx="14"/>
          </p:nvPr>
        </p:nvSpPr>
        <p:spPr/>
        <p:txBody>
          <a:bodyPr/>
          <a:lstStyle/>
          <a:p>
            <a:fld id="{EB96D98C-1758-49EB-83A2-10DC983D58A8}"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Home Mortgage Interest Deductibility</a:t>
            </a:r>
            <a:endParaRPr lang="en-US" altLang="en-US" dirty="0" smtClean="0"/>
          </a:p>
        </p:txBody>
      </p:sp>
      <p:sp>
        <p:nvSpPr>
          <p:cNvPr id="49157" name="Content Placeholder 2"/>
          <p:cNvSpPr>
            <a:spLocks noGrp="1"/>
          </p:cNvSpPr>
          <p:nvPr>
            <p:ph sz="quarter" idx="12"/>
          </p:nvPr>
        </p:nvSpPr>
        <p:spPr>
          <a:xfrm>
            <a:off x="628650" y="1905000"/>
            <a:ext cx="7886700" cy="4419600"/>
          </a:xfrm>
        </p:spPr>
        <p:txBody>
          <a:bodyPr>
            <a:normAutofit fontScale="85000" lnSpcReduction="20000"/>
          </a:bodyPr>
          <a:lstStyle/>
          <a:p>
            <a:r>
              <a:rPr lang="en-US" altLang="en-US" dirty="0" smtClean="0"/>
              <a:t>Mortgages post October 13, 1987, </a:t>
            </a:r>
            <a:r>
              <a:rPr lang="en-US" altLang="en-US" dirty="0" smtClean="0">
                <a:solidFill>
                  <a:srgbClr val="0000FF"/>
                </a:solidFill>
              </a:rPr>
              <a:t>not</a:t>
            </a:r>
            <a:r>
              <a:rPr lang="en-US" altLang="en-US" dirty="0" smtClean="0"/>
              <a:t> to buy, build, or improve home limited to </a:t>
            </a:r>
          </a:p>
          <a:p>
            <a:pPr lvl="1"/>
            <a:r>
              <a:rPr lang="en-US" altLang="en-US" dirty="0" smtClean="0"/>
              <a:t>Debt of $100,000 ($50,000 MFS) and</a:t>
            </a:r>
          </a:p>
          <a:p>
            <a:pPr lvl="1"/>
            <a:r>
              <a:rPr lang="en-US" altLang="en-US" dirty="0" smtClean="0"/>
              <a:t>Total debt on home does not exceed fair market value of home when taken out</a:t>
            </a:r>
          </a:p>
          <a:p>
            <a:pPr lvl="1"/>
            <a:r>
              <a:rPr lang="en-US" altLang="en-US" dirty="0" smtClean="0"/>
              <a:t>Is an addback for AMT on form 6251 (return is OOS if AMT applies)</a:t>
            </a:r>
          </a:p>
          <a:p>
            <a:r>
              <a:rPr lang="en-US" altLang="en-US" dirty="0" smtClean="0"/>
              <a:t>$1,000,000 and $100,000 limits apply to combined mortgages on main home and second home</a:t>
            </a:r>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49156" name="Slide Number Placeholder 4"/>
          <p:cNvSpPr>
            <a:spLocks noGrp="1"/>
          </p:cNvSpPr>
          <p:nvPr>
            <p:ph type="sldNum" sz="quarter" idx="14"/>
          </p:nvPr>
        </p:nvSpPr>
        <p:spPr/>
        <p:txBody>
          <a:bodyPr/>
          <a:lstStyle/>
          <a:p>
            <a:fld id="{712E25BA-F367-4990-B710-661114775554}" type="slidenum">
              <a:rPr lang="en-US" altLang="en-US" smtClean="0"/>
              <a:pPr/>
              <a:t>24</a:t>
            </a:fld>
            <a:endParaRPr lang="en-US" altLang="en-US"/>
          </a:p>
        </p:txBody>
      </p:sp>
    </p:spTree>
    <p:extLst>
      <p:ext uri="{BB962C8B-B14F-4D97-AF65-F5344CB8AC3E}">
        <p14:creationId xmlns:p14="http://schemas.microsoft.com/office/powerpoint/2010/main" val="2516194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Reverse Mortgage</a:t>
            </a:r>
            <a:endParaRPr lang="en-US" dirty="0"/>
          </a:p>
        </p:txBody>
      </p:sp>
      <p:sp>
        <p:nvSpPr>
          <p:cNvPr id="3" name="Content Placeholder 2"/>
          <p:cNvSpPr>
            <a:spLocks noGrp="1"/>
          </p:cNvSpPr>
          <p:nvPr>
            <p:ph sz="quarter" idx="12"/>
          </p:nvPr>
        </p:nvSpPr>
        <p:spPr/>
        <p:txBody>
          <a:bodyPr>
            <a:normAutofit fontScale="92500" lnSpcReduction="20000"/>
          </a:bodyPr>
          <a:lstStyle/>
          <a:p>
            <a:r>
              <a:rPr lang="en-US" dirty="0" smtClean="0"/>
              <a:t>No interest is paid until the loan is paid off</a:t>
            </a:r>
          </a:p>
          <a:p>
            <a:r>
              <a:rPr lang="en-US" dirty="0" smtClean="0"/>
              <a:t>When paid off, interest deduction is subject to the limitations on debt amount</a:t>
            </a:r>
          </a:p>
          <a:p>
            <a:pPr lvl="1"/>
            <a:r>
              <a:rPr lang="en-US" dirty="0" smtClean="0"/>
              <a:t>To buy or improve the home</a:t>
            </a:r>
          </a:p>
          <a:p>
            <a:pPr lvl="1"/>
            <a:r>
              <a:rPr lang="en-US" dirty="0" smtClean="0"/>
              <a:t>To buy investments, out of scope</a:t>
            </a:r>
          </a:p>
          <a:p>
            <a:pPr lvl="1"/>
            <a:r>
              <a:rPr lang="en-US" dirty="0" smtClean="0"/>
              <a:t>Otherwise, up to $100,000 of debt</a:t>
            </a:r>
            <a:endParaRPr 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5" name="Slide Number Placeholder 4"/>
          <p:cNvSpPr>
            <a:spLocks noGrp="1"/>
          </p:cNvSpPr>
          <p:nvPr>
            <p:ph type="sldNum" sz="quarter" idx="14"/>
          </p:nvPr>
        </p:nvSpPr>
        <p:spPr/>
        <p:txBody>
          <a:bodyPr/>
          <a:lstStyle/>
          <a:p>
            <a:fld id="{3EF8B8BD-D243-4CED-9816-D09A3712AD24}" type="slidenum">
              <a:rPr lang="en-US" altLang="en-US" smtClean="0"/>
              <a:pPr/>
              <a:t>25</a:t>
            </a:fld>
            <a:endParaRPr lang="en-US" altLang="en-US"/>
          </a:p>
        </p:txBody>
      </p:sp>
    </p:spTree>
    <p:extLst>
      <p:ext uri="{BB962C8B-B14F-4D97-AF65-F5344CB8AC3E}">
        <p14:creationId xmlns:p14="http://schemas.microsoft.com/office/powerpoint/2010/main" val="502935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Home Mortgage Interest</a:t>
            </a:r>
            <a:endParaRPr lang="en-US" altLang="en-US" smtClean="0"/>
          </a:p>
        </p:txBody>
      </p:sp>
      <p:sp>
        <p:nvSpPr>
          <p:cNvPr id="51205" name="Content Placeholder 2"/>
          <p:cNvSpPr>
            <a:spLocks noGrp="1"/>
          </p:cNvSpPr>
          <p:nvPr>
            <p:ph sz="quarter" idx="12"/>
          </p:nvPr>
        </p:nvSpPr>
        <p:spPr/>
        <p:txBody>
          <a:bodyPr>
            <a:normAutofit fontScale="92500" lnSpcReduction="20000"/>
          </a:bodyPr>
          <a:lstStyle/>
          <a:p>
            <a:r>
              <a:rPr lang="en-US" altLang="en-US" smtClean="0"/>
              <a:t>Points</a:t>
            </a:r>
          </a:p>
          <a:p>
            <a:pPr lvl="1"/>
            <a:r>
              <a:rPr lang="en-US" altLang="en-US" smtClean="0"/>
              <a:t>Paid at loan origination</a:t>
            </a:r>
          </a:p>
          <a:p>
            <a:pPr lvl="1"/>
            <a:r>
              <a:rPr lang="en-US" altLang="en-US" smtClean="0"/>
              <a:t>If to buy or build main home, deductible in full</a:t>
            </a:r>
          </a:p>
          <a:p>
            <a:pPr lvl="1"/>
            <a:r>
              <a:rPr lang="en-US" altLang="en-US" smtClean="0"/>
              <a:t>If to refinance qualified debt, spread over life of loan</a:t>
            </a:r>
          </a:p>
          <a:p>
            <a:pPr lvl="1"/>
            <a:r>
              <a:rPr lang="en-US" altLang="en-US" smtClean="0"/>
              <a:t>If underlying loan is not qualified, points are not deductible</a:t>
            </a:r>
            <a:endParaRPr lang="en-US" altLang="en-US"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51204" name="Slide Number Placeholder 4"/>
          <p:cNvSpPr>
            <a:spLocks noGrp="1"/>
          </p:cNvSpPr>
          <p:nvPr>
            <p:ph type="sldNum" sz="quarter" idx="14"/>
          </p:nvPr>
        </p:nvSpPr>
        <p:spPr/>
        <p:txBody>
          <a:bodyPr/>
          <a:lstStyle/>
          <a:p>
            <a:fld id="{47479DCF-1F55-46DF-90A5-082203D9E394}" type="slidenum">
              <a:rPr lang="en-US" altLang="en-US" smtClean="0"/>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Home Mortgage Interest</a:t>
            </a:r>
            <a:endParaRPr lang="en-US" altLang="en-US" smtClean="0"/>
          </a:p>
        </p:txBody>
      </p:sp>
      <p:sp>
        <p:nvSpPr>
          <p:cNvPr id="37891" name="Content Placeholder 2"/>
          <p:cNvSpPr>
            <a:spLocks noGrp="1"/>
          </p:cNvSpPr>
          <p:nvPr>
            <p:ph sz="quarter" idx="12"/>
          </p:nvPr>
        </p:nvSpPr>
        <p:spPr/>
        <p:txBody>
          <a:bodyPr>
            <a:normAutofit fontScale="85000" lnSpcReduction="20000"/>
          </a:bodyPr>
          <a:lstStyle/>
          <a:p>
            <a:r>
              <a:rPr lang="en-US" altLang="en-US" smtClean="0"/>
              <a:t>Examples</a:t>
            </a:r>
          </a:p>
          <a:p>
            <a:pPr lvl="1"/>
            <a:r>
              <a:rPr lang="en-US" altLang="en-US" smtClean="0"/>
              <a:t>Deduct points on purchase, loan #1</a:t>
            </a:r>
          </a:p>
          <a:p>
            <a:pPr lvl="1"/>
            <a:r>
              <a:rPr lang="en-US" altLang="en-US" smtClean="0"/>
              <a:t>Refinance “A” – points on Refinance “A” are spread over life of new loan (#2)</a:t>
            </a:r>
          </a:p>
          <a:p>
            <a:pPr lvl="1"/>
            <a:r>
              <a:rPr lang="en-US" altLang="en-US" smtClean="0"/>
              <a:t>Refinance “B” – </a:t>
            </a:r>
          </a:p>
          <a:p>
            <a:pPr lvl="2"/>
            <a:r>
              <a:rPr lang="en-US" altLang="en-US" smtClean="0"/>
              <a:t>Remaining points on loan #2 can be deducted when loan #2 is paid off </a:t>
            </a:r>
          </a:p>
          <a:p>
            <a:pPr lvl="2"/>
            <a:r>
              <a:rPr lang="en-US" altLang="en-US" smtClean="0"/>
              <a:t>Points on Refinance “B” (loan #3) are spread over life of loan #3</a:t>
            </a:r>
            <a:endParaRPr lang="en-US" altLang="en-US"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53252" name="Slide Number Placeholder 4"/>
          <p:cNvSpPr>
            <a:spLocks noGrp="1"/>
          </p:cNvSpPr>
          <p:nvPr>
            <p:ph type="sldNum" sz="quarter" idx="14"/>
          </p:nvPr>
        </p:nvSpPr>
        <p:spPr/>
        <p:txBody>
          <a:bodyPr/>
          <a:lstStyle/>
          <a:p>
            <a:fld id="{7656EC83-0425-4B0F-9BA2-D85990F9DA5A}" type="slidenum">
              <a:rPr lang="en-US" altLang="en-US" smtClean="0"/>
              <a:pPr/>
              <a:t>27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89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28650" y="365125"/>
            <a:ext cx="7886700" cy="1158875"/>
          </a:xfrm>
        </p:spPr>
        <p:txBody>
          <a:bodyPr/>
          <a:lstStyle/>
          <a:p>
            <a:pPr eaLnBrk="1" hangingPunct="1"/>
            <a:r>
              <a:rPr lang="en-US" altLang="en-US" smtClean="0"/>
              <a:t>Home Mortgage Interest</a:t>
            </a:r>
          </a:p>
        </p:txBody>
      </p:sp>
      <p:sp>
        <p:nvSpPr>
          <p:cNvPr id="4" name="Footer Placeholder 3"/>
          <p:cNvSpPr>
            <a:spLocks noGrp="1"/>
          </p:cNvSpPr>
          <p:nvPr>
            <p:ph type="ftr" sz="quarter" idx="13"/>
          </p:nvPr>
        </p:nvSpPr>
        <p:spPr/>
        <p:txBody>
          <a:bodyPr/>
          <a:lstStyle/>
          <a:p>
            <a:pPr>
              <a:defRPr/>
            </a:pPr>
            <a:r>
              <a:rPr lang="en-US"/>
              <a:t>NTTC Training –  TY2016</a:t>
            </a:r>
          </a:p>
        </p:txBody>
      </p:sp>
      <p:sp>
        <p:nvSpPr>
          <p:cNvPr id="55300"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2349573-D22C-4C3C-B62D-527F2AC2AE86}" type="slidenum">
              <a:rPr lang="en-US" altLang="en-US"/>
              <a:pPr/>
              <a:t>28</a:t>
            </a:fld>
            <a:endParaRPr lang="en-US" altLang="en-US"/>
          </a:p>
        </p:txBody>
      </p:sp>
      <p:sp>
        <p:nvSpPr>
          <p:cNvPr id="55301" name="Content Placeholder 2"/>
          <p:cNvSpPr>
            <a:spLocks noGrp="1"/>
          </p:cNvSpPr>
          <p:nvPr>
            <p:ph sz="quarter" idx="12"/>
          </p:nvPr>
        </p:nvSpPr>
        <p:spPr>
          <a:xfrm>
            <a:off x="628650" y="1752600"/>
            <a:ext cx="7886700" cy="4267200"/>
          </a:xfrm>
        </p:spPr>
        <p:txBody>
          <a:bodyPr/>
          <a:lstStyle/>
          <a:p>
            <a:pPr eaLnBrk="1" hangingPunct="1"/>
            <a:r>
              <a:rPr lang="en-US" altLang="en-US" sz="3200" smtClean="0"/>
              <a:t>Qualified home mortgage insurance premium (called PMI)</a:t>
            </a:r>
          </a:p>
          <a:p>
            <a:pPr lvl="1" eaLnBrk="1" hangingPunct="1"/>
            <a:r>
              <a:rPr lang="en-US" altLang="en-US" sz="3200" smtClean="0"/>
              <a:t>Must relate to home acquisition debt</a:t>
            </a:r>
          </a:p>
          <a:p>
            <a:pPr lvl="1" eaLnBrk="1" hangingPunct="1"/>
            <a:r>
              <a:rPr lang="en-US" altLang="en-US" sz="3200" smtClean="0"/>
              <a:t>Insurance contract issued after 2006</a:t>
            </a:r>
          </a:p>
          <a:p>
            <a:pPr lvl="1" eaLnBrk="1" hangingPunct="1"/>
            <a:r>
              <a:rPr lang="en-US" altLang="en-US" sz="3200" smtClean="0"/>
              <a:t>Sometimes not reported on Form 1098</a:t>
            </a:r>
          </a:p>
          <a:p>
            <a:pPr lvl="1" eaLnBrk="1" hangingPunct="1">
              <a:buFont typeface="Wingdings" pitchFamily="2" charset="2"/>
              <a:buChar char="Ø"/>
            </a:pPr>
            <a:r>
              <a:rPr lang="en-US" altLang="en-US" sz="3200" smtClean="0"/>
              <a:t>State treatment may differ</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6240463" y="311150"/>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1" hangingPunct="1">
              <a:buClr>
                <a:srgbClr val="000000"/>
              </a:buClr>
              <a:buSzPct val="100000"/>
              <a:buFont typeface="Times New Roman" pitchFamily="18" charset="0"/>
              <a:buNone/>
            </a:pPr>
            <a:endParaRPr lang="en-US" altLang="en-US"/>
          </a:p>
        </p:txBody>
      </p:sp>
      <p:sp>
        <p:nvSpPr>
          <p:cNvPr id="57347" name="Title 5"/>
          <p:cNvSpPr>
            <a:spLocks noGrp="1"/>
          </p:cNvSpPr>
          <p:nvPr>
            <p:ph type="title"/>
          </p:nvPr>
        </p:nvSpPr>
        <p:spPr/>
        <p:txBody>
          <a:bodyPr/>
          <a:lstStyle/>
          <a:p>
            <a:r>
              <a:rPr lang="en-US" altLang="en-US" smtClean="0"/>
              <a:t>Interest</a:t>
            </a:r>
            <a:endParaRPr lang="en-US" altLang="en-US" smtClean="0"/>
          </a:p>
        </p:txBody>
      </p:sp>
      <p:sp>
        <p:nvSpPr>
          <p:cNvPr id="57350" name="Content Placeholder 6"/>
          <p:cNvSpPr>
            <a:spLocks noGrp="1"/>
          </p:cNvSpPr>
          <p:nvPr>
            <p:ph sz="quarter" idx="12"/>
          </p:nvPr>
        </p:nvSpPr>
        <p:spPr/>
        <p:txBody>
          <a:bodyPr>
            <a:normAutofit fontScale="85000" lnSpcReduction="10000"/>
          </a:bodyPr>
          <a:lstStyle/>
          <a:p>
            <a:r>
              <a:rPr lang="en-US" altLang="en-US" dirty="0" smtClean="0"/>
              <a:t>Home Mortgage</a:t>
            </a:r>
          </a:p>
          <a:p>
            <a:pPr lvl="1"/>
            <a:r>
              <a:rPr lang="en-US" altLang="en-US" dirty="0" smtClean="0"/>
              <a:t>Line 10 – Interest/Points from Form 1098</a:t>
            </a:r>
          </a:p>
          <a:p>
            <a:pPr lvl="1"/>
            <a:r>
              <a:rPr lang="en-US" altLang="en-US" dirty="0" smtClean="0"/>
              <a:t>Line 11 – Interest if not on Form 1098</a:t>
            </a:r>
          </a:p>
          <a:p>
            <a:pPr lvl="1"/>
            <a:r>
              <a:rPr lang="en-US" altLang="en-US" dirty="0" smtClean="0"/>
              <a:t>Line 12 – Points not on Form 1098</a:t>
            </a:r>
          </a:p>
          <a:p>
            <a:pPr lvl="1"/>
            <a:r>
              <a:rPr lang="en-US" altLang="en-US" dirty="0" smtClean="0"/>
              <a:t>Line 13 – Qualified mortgage Insurance premium </a:t>
            </a:r>
          </a:p>
          <a:p>
            <a:pPr lvl="1"/>
            <a:r>
              <a:rPr lang="en-US" altLang="en-US" dirty="0" smtClean="0"/>
              <a:t>Line 14 – Investment interest – </a:t>
            </a:r>
            <a:r>
              <a:rPr lang="en-US" altLang="en-US" dirty="0" smtClean="0">
                <a:solidFill>
                  <a:srgbClr val="0000FF"/>
                </a:solidFill>
              </a:rPr>
              <a:t>out of scope</a:t>
            </a:r>
          </a:p>
          <a:p>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57349" name="Slide Number Placeholder 2"/>
          <p:cNvSpPr>
            <a:spLocks noGrp="1"/>
          </p:cNvSpPr>
          <p:nvPr>
            <p:ph type="sldNum" sz="quarter" idx="14"/>
          </p:nvPr>
        </p:nvSpPr>
        <p:spPr/>
        <p:txBody>
          <a:bodyPr/>
          <a:lstStyle/>
          <a:p>
            <a:fld id="{9E23A969-2956-45BA-ABEC-80D9FE694AA3}" type="slidenum">
              <a:rPr lang="en-US" altLang="en-US" smtClean="0"/>
              <a:pPr/>
              <a:t>29</a:t>
            </a:fld>
            <a:endParaRPr lang="en-US" altLang="en-US"/>
          </a:p>
        </p:txBody>
      </p:sp>
      <p:sp>
        <p:nvSpPr>
          <p:cNvPr id="57351" name="Rectangle 9"/>
          <p:cNvSpPr>
            <a:spLocks noChangeArrowheads="1"/>
          </p:cNvSpPr>
          <p:nvPr/>
        </p:nvSpPr>
        <p:spPr bwMode="auto">
          <a:xfrm>
            <a:off x="5326063" y="1682447"/>
            <a:ext cx="35798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itchFamily="18" charset="0"/>
              <a:buNone/>
            </a:pPr>
            <a:r>
              <a:rPr lang="en-US" altLang="en-US" sz="2800" b="1" dirty="0">
                <a:solidFill>
                  <a:srgbClr val="0070C0"/>
                </a:solidFill>
              </a:rPr>
              <a:t>Pub 17 fig 23A &amp; 23B</a:t>
            </a:r>
          </a:p>
        </p:txBody>
      </p:sp>
      <p:pic>
        <p:nvPicPr>
          <p:cNvPr id="57352"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07287" y="343390"/>
            <a:ext cx="1203325"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Deductions </a:t>
            </a:r>
            <a:endParaRPr lang="en-US" altLang="en-US" smtClean="0"/>
          </a:p>
        </p:txBody>
      </p:sp>
      <p:sp>
        <p:nvSpPr>
          <p:cNvPr id="6" name="Content Placeholder 5"/>
          <p:cNvSpPr>
            <a:spLocks noGrp="1"/>
          </p:cNvSpPr>
          <p:nvPr>
            <p:ph sz="quarter" idx="12"/>
          </p:nvPr>
        </p:nvSpPr>
        <p:spPr/>
        <p:txBody>
          <a:bodyPr>
            <a:normAutofit fontScale="92500" lnSpcReduction="20000"/>
          </a:bodyPr>
          <a:lstStyle/>
          <a:p>
            <a:r>
              <a:rPr lang="en-US" altLang="en-US" smtClean="0"/>
              <a:t>If taxpayer files MFS and spouse itemizes deductions</a:t>
            </a:r>
          </a:p>
          <a:p>
            <a:pPr lvl="1"/>
            <a:r>
              <a:rPr lang="en-US" altLang="en-US" smtClean="0"/>
              <a:t>Taxpayer must itemize -OR-</a:t>
            </a:r>
          </a:p>
          <a:p>
            <a:pPr lvl="1"/>
            <a:r>
              <a:rPr lang="en-US" altLang="en-US" smtClean="0"/>
              <a:t>Take a standard deduction of ZERO</a:t>
            </a:r>
          </a:p>
          <a:p>
            <a:r>
              <a:rPr lang="en-US" altLang="en-US" smtClean="0"/>
              <a:t>If taxpayer files MFS with standard deduction and spouse then files MFS with itemized deduction, taxpayer must amend return</a:t>
            </a:r>
            <a:endParaRPr lang="en-US" altLang="en-US"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10244" name="Slide Number Placeholder 4"/>
          <p:cNvSpPr>
            <a:spLocks noGrp="1"/>
          </p:cNvSpPr>
          <p:nvPr>
            <p:ph type="sldNum" sz="quarter" idx="14"/>
          </p:nvPr>
        </p:nvSpPr>
        <p:spPr/>
        <p:txBody>
          <a:bodyPr/>
          <a:lstStyle/>
          <a:p>
            <a:fld id="{15208FCD-58ED-46D6-95A0-D1A715D410EB}" type="slidenum">
              <a:rPr lang="en-US" altLang="en-US" smtClean="0"/>
              <a:pPr/>
              <a:t>3</a:t>
            </a:fld>
            <a:endParaRPr lang="en-US" altLang="en-US"/>
          </a:p>
        </p:txBody>
      </p:sp>
      <p:pic>
        <p:nvPicPr>
          <p:cNvPr id="1024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50100" y="82550"/>
            <a:ext cx="1993900" cy="126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Non-Deductible</a:t>
            </a:r>
            <a:endParaRPr lang="en-US" altLang="en-US" smtClean="0"/>
          </a:p>
        </p:txBody>
      </p:sp>
      <p:sp>
        <p:nvSpPr>
          <p:cNvPr id="47107" name="Content Placeholder 4"/>
          <p:cNvSpPr>
            <a:spLocks noGrp="1"/>
          </p:cNvSpPr>
          <p:nvPr>
            <p:ph sz="quarter" idx="12"/>
          </p:nvPr>
        </p:nvSpPr>
        <p:spPr/>
        <p:txBody>
          <a:bodyPr>
            <a:normAutofit fontScale="62500" lnSpcReduction="20000"/>
          </a:bodyPr>
          <a:lstStyle/>
          <a:p>
            <a:r>
              <a:rPr lang="en-US" altLang="en-US" dirty="0" smtClean="0"/>
              <a:t>Personal interest</a:t>
            </a:r>
          </a:p>
          <a:p>
            <a:r>
              <a:rPr lang="en-US" altLang="en-US" dirty="0" smtClean="0"/>
              <a:t>Service charges</a:t>
            </a:r>
          </a:p>
          <a:p>
            <a:r>
              <a:rPr lang="en-US" altLang="en-US" dirty="0" smtClean="0"/>
              <a:t>Annual fees for credit cards</a:t>
            </a:r>
          </a:p>
          <a:p>
            <a:r>
              <a:rPr lang="en-US" altLang="en-US" dirty="0" smtClean="0"/>
              <a:t>Loan fees</a:t>
            </a:r>
          </a:p>
          <a:p>
            <a:r>
              <a:rPr lang="en-US" altLang="en-US" dirty="0" smtClean="0"/>
              <a:t>Credit investigation fees</a:t>
            </a:r>
          </a:p>
          <a:p>
            <a:r>
              <a:rPr lang="en-US" altLang="en-US" dirty="0" smtClean="0"/>
              <a:t>Interest to purchase or carry tax-exempt securities</a:t>
            </a:r>
          </a:p>
          <a:p>
            <a:r>
              <a:rPr lang="en-US" altLang="en-US" dirty="0" smtClean="0"/>
              <a:t>Fines and penalties paid to a government for violations of law</a:t>
            </a:r>
            <a:endParaRPr lang="en-US" altLang="en-US" dirty="0" smtClean="0"/>
          </a:p>
        </p:txBody>
      </p:sp>
      <p:sp>
        <p:nvSpPr>
          <p:cNvPr id="3" name="Footer Placeholder 2"/>
          <p:cNvSpPr>
            <a:spLocks noGrp="1"/>
          </p:cNvSpPr>
          <p:nvPr>
            <p:ph type="ftr" sz="quarter" idx="13"/>
          </p:nvPr>
        </p:nvSpPr>
        <p:spPr/>
        <p:txBody>
          <a:bodyPr/>
          <a:lstStyle/>
          <a:p>
            <a:r>
              <a:rPr lang="en-US" smtClean="0"/>
              <a:t>NTTC Training –  TY2016</a:t>
            </a:r>
            <a:endParaRPr lang="en-US"/>
          </a:p>
        </p:txBody>
      </p:sp>
      <p:sp>
        <p:nvSpPr>
          <p:cNvPr id="59396" name="Slide Number Placeholder 3"/>
          <p:cNvSpPr>
            <a:spLocks noGrp="1"/>
          </p:cNvSpPr>
          <p:nvPr>
            <p:ph type="sldNum" sz="quarter" idx="14"/>
          </p:nvPr>
        </p:nvSpPr>
        <p:spPr/>
        <p:txBody>
          <a:bodyPr/>
          <a:lstStyle/>
          <a:p>
            <a:fld id="{2DC84BA3-F2CC-4195-BA10-C533C7598604}" type="slidenum">
              <a:rPr lang="en-US" altLang="en-US" smtClean="0"/>
              <a:pPr/>
              <a:t>30</a:t>
            </a:fld>
            <a:endParaRPr lang="en-US" altLang="en-US"/>
          </a:p>
        </p:txBody>
      </p:sp>
      <p:pic>
        <p:nvPicPr>
          <p:cNvPr id="5939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12063" y="-19050"/>
            <a:ext cx="13620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562100"/>
            <a:ext cx="8858250" cy="499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443" name="Title 2"/>
          <p:cNvSpPr>
            <a:spLocks noGrp="1"/>
          </p:cNvSpPr>
          <p:nvPr>
            <p:ph type="title"/>
          </p:nvPr>
        </p:nvSpPr>
        <p:spPr>
          <a:xfrm>
            <a:off x="628650" y="365125"/>
            <a:ext cx="7886700" cy="1006475"/>
          </a:xfrm>
        </p:spPr>
        <p:txBody>
          <a:bodyPr/>
          <a:lstStyle/>
          <a:p>
            <a:pPr eaLnBrk="1" hangingPunct="1"/>
            <a:r>
              <a:rPr lang="en-US" altLang="en-US" smtClean="0"/>
              <a:t>Schedule A (cont.)</a:t>
            </a:r>
          </a:p>
        </p:txBody>
      </p:sp>
      <p:sp>
        <p:nvSpPr>
          <p:cNvPr id="2" name="Footer Placeholder 1"/>
          <p:cNvSpPr>
            <a:spLocks noGrp="1"/>
          </p:cNvSpPr>
          <p:nvPr>
            <p:ph type="ftr" sz="quarter" idx="10"/>
          </p:nvPr>
        </p:nvSpPr>
        <p:spPr/>
        <p:txBody>
          <a:bodyPr/>
          <a:lstStyle/>
          <a:p>
            <a:pPr>
              <a:defRPr/>
            </a:pPr>
            <a:r>
              <a:rPr lang="en-US"/>
              <a:t>NTTC Training –  TY2016</a:t>
            </a:r>
          </a:p>
        </p:txBody>
      </p:sp>
      <p:sp>
        <p:nvSpPr>
          <p:cNvPr id="61445" name="Slide Number Placeholder 10"/>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4777972-9F75-4B82-987C-E12E1F2DBC45}" type="slidenum">
              <a:rPr lang="en-US" altLang="en-US"/>
              <a:pPr/>
              <a:t>31</a:t>
            </a:fld>
            <a:endParaRPr lang="en-US" altLang="en-US"/>
          </a:p>
        </p:txBody>
      </p:sp>
      <p:sp>
        <p:nvSpPr>
          <p:cNvPr id="5" name="Oval 12"/>
          <p:cNvSpPr>
            <a:spLocks noChangeArrowheads="1"/>
          </p:cNvSpPr>
          <p:nvPr/>
        </p:nvSpPr>
        <p:spPr bwMode="auto">
          <a:xfrm>
            <a:off x="106363" y="1524000"/>
            <a:ext cx="1189037" cy="547688"/>
          </a:xfrm>
          <a:prstGeom prst="roundRect">
            <a:avLst/>
          </a:prstGeom>
          <a:gradFill rotWithShape="1">
            <a:gsLst>
              <a:gs pos="0">
                <a:srgbClr val="66FFFF">
                  <a:alpha val="50998"/>
                </a:srgbClr>
              </a:gs>
              <a:gs pos="100000">
                <a:srgbClr val="C0FFFF">
                  <a:alpha val="49001"/>
                </a:srgbClr>
              </a:gs>
            </a:gsLst>
            <a:lin ang="5400000" scaled="1"/>
          </a:gradFill>
          <a:ln w="38100">
            <a:solidFill>
              <a:schemeClr val="tx2">
                <a:lumMod val="40000"/>
                <a:lumOff val="60000"/>
              </a:schemeClr>
            </a:solidFill>
            <a:round/>
            <a:headEnd/>
            <a:tailEnd/>
          </a:ln>
        </p:spPr>
        <p:txBody>
          <a:bodyPr wrap="none" anchor="ctr"/>
          <a:lstStyle/>
          <a:p>
            <a:pPr algn="ctr" eaLnBrk="1" hangingPunct="1">
              <a:buClr>
                <a:srgbClr val="000000"/>
              </a:buClr>
              <a:buSzPct val="100000"/>
              <a:buFont typeface="Times New Roman" panose="02020603050405020304" pitchFamily="18" charset="0"/>
              <a:buNone/>
              <a:defRPr/>
            </a:pPr>
            <a:endParaRPr lang="en-US" altLang="en-US" dirty="0"/>
          </a:p>
        </p:txBody>
      </p:sp>
      <p:sp>
        <p:nvSpPr>
          <p:cNvPr id="6" name="Oval 14"/>
          <p:cNvSpPr>
            <a:spLocks noChangeArrowheads="1"/>
          </p:cNvSpPr>
          <p:nvPr/>
        </p:nvSpPr>
        <p:spPr bwMode="auto">
          <a:xfrm>
            <a:off x="106363" y="3352800"/>
            <a:ext cx="1189037" cy="914400"/>
          </a:xfrm>
          <a:prstGeom prst="roundRect">
            <a:avLst>
              <a:gd name="adj" fmla="val 7093"/>
            </a:avLst>
          </a:prstGeom>
          <a:gradFill rotWithShape="1">
            <a:gsLst>
              <a:gs pos="0">
                <a:srgbClr val="66FFFF">
                  <a:alpha val="50998"/>
                </a:srgbClr>
              </a:gs>
              <a:gs pos="100000">
                <a:srgbClr val="8BFFFF">
                  <a:alpha val="50998"/>
                </a:srgbClr>
              </a:gs>
            </a:gsLst>
            <a:lin ang="5400000" scaled="1"/>
          </a:gradFill>
          <a:ln w="38100">
            <a:solidFill>
              <a:schemeClr val="tx2">
                <a:lumMod val="40000"/>
                <a:lumOff val="60000"/>
              </a:schemeClr>
            </a:solidFill>
            <a:round/>
            <a:headEnd/>
            <a:tailEnd/>
          </a:ln>
        </p:spPr>
        <p:txBody>
          <a:bodyPr wrap="none" anchor="ctr"/>
          <a:lstStyle/>
          <a:p>
            <a:pPr algn="ctr" eaLnBrk="1" hangingPunct="1">
              <a:buClr>
                <a:srgbClr val="000000"/>
              </a:buClr>
              <a:buSzPct val="100000"/>
              <a:buFont typeface="Times New Roman" panose="02020603050405020304" pitchFamily="18" charset="0"/>
              <a:buNone/>
              <a:defRPr/>
            </a:pPr>
            <a:endParaRPr lang="en-US" altLang="en-US" dirty="0"/>
          </a:p>
        </p:txBody>
      </p:sp>
      <p:sp>
        <p:nvSpPr>
          <p:cNvPr id="7" name="Oval 15"/>
          <p:cNvSpPr>
            <a:spLocks noChangeArrowheads="1"/>
          </p:cNvSpPr>
          <p:nvPr/>
        </p:nvSpPr>
        <p:spPr bwMode="auto">
          <a:xfrm>
            <a:off x="106363" y="5848350"/>
            <a:ext cx="1189037" cy="704850"/>
          </a:xfrm>
          <a:prstGeom prst="roundRect">
            <a:avLst/>
          </a:prstGeom>
          <a:gradFill rotWithShape="1">
            <a:gsLst>
              <a:gs pos="0">
                <a:srgbClr val="66FFFF">
                  <a:alpha val="42998"/>
                </a:srgbClr>
              </a:gs>
              <a:gs pos="100000">
                <a:srgbClr val="9EFFFF">
                  <a:alpha val="46001"/>
                </a:srgbClr>
              </a:gs>
            </a:gsLst>
            <a:lin ang="5400000" scaled="1"/>
          </a:gradFill>
          <a:ln w="38100">
            <a:solidFill>
              <a:schemeClr val="tx2">
                <a:lumMod val="40000"/>
                <a:lumOff val="60000"/>
              </a:schemeClr>
            </a:solidFill>
            <a:round/>
            <a:headEnd/>
            <a:tailEnd/>
          </a:ln>
        </p:spPr>
        <p:txBody>
          <a:bodyPr wrap="none" anchor="ctr"/>
          <a:lstStyle/>
          <a:p>
            <a:pPr algn="ctr" eaLnBrk="1" hangingPunct="1">
              <a:buClr>
                <a:srgbClr val="000000"/>
              </a:buClr>
              <a:buSzPct val="100000"/>
              <a:buFont typeface="Times New Roman" panose="02020603050405020304" pitchFamily="18" charset="0"/>
              <a:buNone/>
              <a:defRPr/>
            </a:pPr>
            <a:endParaRPr lang="en-US" altLang="en-US" dirty="0"/>
          </a:p>
        </p:txBody>
      </p:sp>
      <p:sp>
        <p:nvSpPr>
          <p:cNvPr id="8" name="Oval 7"/>
          <p:cNvSpPr/>
          <p:nvPr/>
        </p:nvSpPr>
        <p:spPr>
          <a:xfrm>
            <a:off x="2895600" y="5095875"/>
            <a:ext cx="549275" cy="547688"/>
          </a:xfrm>
          <a:prstGeom prst="ellipse">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SzPct val="100000"/>
              <a:buFont typeface="Times New Roman" panose="02020603050405020304" pitchFamily="18" charset="0"/>
              <a:buNone/>
              <a:defRPr/>
            </a:pPr>
            <a:endParaRPr lang="en-US" altLang="en-US" dirty="0">
              <a:solidFill>
                <a:srgbClr val="FFFFFF"/>
              </a:solidFill>
              <a:ea typeface="SimSun" panose="02010600030101010101" pitchFamily="2" charset="-122"/>
            </a:endParaRPr>
          </a:p>
        </p:txBody>
      </p:sp>
      <p:sp>
        <p:nvSpPr>
          <p:cNvPr id="9" name="Rectangle 8"/>
          <p:cNvSpPr/>
          <p:nvPr/>
        </p:nvSpPr>
        <p:spPr bwMode="auto">
          <a:xfrm>
            <a:off x="184150" y="2760663"/>
            <a:ext cx="8548688" cy="431800"/>
          </a:xfrm>
          <a:prstGeom prst="rect">
            <a:avLst/>
          </a:prstGeom>
          <a:solidFill>
            <a:srgbClr val="66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SzPct val="100000"/>
              <a:buFont typeface="Times New Roman" panose="02020603050405020304" pitchFamily="18" charset="0"/>
              <a:buNone/>
              <a:defRPr/>
            </a:pPr>
            <a:endParaRPr lang="en-US" altLang="en-US" dirty="0">
              <a:solidFill>
                <a:srgbClr val="FFFFFF"/>
              </a:solidFill>
              <a:ea typeface="SimSun" panose="02010600030101010101" pitchFamily="2" charset="-122"/>
            </a:endParaRPr>
          </a:p>
        </p:txBody>
      </p:sp>
      <p:sp>
        <p:nvSpPr>
          <p:cNvPr id="46093" name="TextBox 3"/>
          <p:cNvSpPr txBox="1">
            <a:spLocks noChangeArrowheads="1"/>
          </p:cNvSpPr>
          <p:nvPr/>
        </p:nvSpPr>
        <p:spPr bwMode="auto">
          <a:xfrm>
            <a:off x="6248400" y="2905125"/>
            <a:ext cx="20716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buClr>
                <a:srgbClr val="000000"/>
              </a:buClr>
              <a:buSzPct val="100000"/>
              <a:buFont typeface="Times New Roman" pitchFamily="18" charset="0"/>
              <a:buNone/>
            </a:pPr>
            <a:r>
              <a:rPr lang="en-US" altLang="en-US" sz="2800" b="1" dirty="0">
                <a:solidFill>
                  <a:srgbClr val="0000FF"/>
                </a:solidFill>
              </a:rPr>
              <a:t>Out of scope</a:t>
            </a:r>
          </a:p>
        </p:txBody>
      </p:sp>
      <p:sp>
        <p:nvSpPr>
          <p:cNvPr id="48139" name="TextBox 11"/>
          <p:cNvSpPr txBox="1">
            <a:spLocks noChangeArrowheads="1"/>
          </p:cNvSpPr>
          <p:nvPr/>
        </p:nvSpPr>
        <p:spPr bwMode="auto">
          <a:xfrm>
            <a:off x="6715125" y="3454400"/>
            <a:ext cx="2286000" cy="584200"/>
          </a:xfrm>
          <a:prstGeom prst="rect">
            <a:avLst/>
          </a:prstGeom>
          <a:solidFill>
            <a:schemeClr val="bg1"/>
          </a:solidFill>
          <a:ln w="28575">
            <a:solidFill>
              <a:srgbClr val="FF0000"/>
            </a:solidFill>
            <a:miter lim="800000"/>
            <a:headEnd/>
            <a:tailEnd/>
          </a:ln>
        </p:spPr>
        <p:txBody>
          <a:bodyPr>
            <a:spAutoFit/>
          </a:bodyPr>
          <a:lstStyle/>
          <a:p>
            <a:pPr eaLnBrk="1" hangingPunct="1"/>
            <a:r>
              <a:rPr lang="en-US" altLang="en-US" sz="1600" b="1" dirty="0">
                <a:solidFill>
                  <a:schemeClr val="tx1"/>
                </a:solidFill>
              </a:rPr>
              <a:t>Includes </a:t>
            </a:r>
            <a:r>
              <a:rPr lang="en-US" altLang="en-US" sz="1600" b="1" i="1" dirty="0">
                <a:solidFill>
                  <a:schemeClr val="tx1"/>
                </a:solidFill>
              </a:rPr>
              <a:t>small tools and supplies needed for job</a:t>
            </a:r>
            <a:endParaRPr lang="en-US" altLang="en-US"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139"/>
                                        </p:tgtEl>
                                        <p:attrNameLst>
                                          <p:attrName>style.visibility</p:attrName>
                                        </p:attrNameLst>
                                      </p:cBhvr>
                                      <p:to>
                                        <p:strVal val="visible"/>
                                      </p:to>
                                    </p:set>
                                  </p:childTnLst>
                                  <p:subTnLst>
                                    <p:set>
                                      <p:cBhvr override="childStyle">
                                        <p:cTn dur="1" fill="hold" display="0" masterRel="nextClick" afterEffect="1"/>
                                        <p:tgtEl>
                                          <p:spTgt spid="48139"/>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6"/>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8"/>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46093"/>
                                        </p:tgtEl>
                                        <p:attrNameLst>
                                          <p:attrName>style.visibility</p:attrName>
                                        </p:attrNameLst>
                                      </p:cBhvr>
                                      <p:to>
                                        <p:strVal val="visible"/>
                                      </p:to>
                                    </p:set>
                                    <p:animEffect transition="in" filter="wipe(left)">
                                      <p:cBhvr>
                                        <p:cTn id="36" dur="500"/>
                                        <p:tgtEl>
                                          <p:spTgt spid="46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8" grpId="0" animBg="1"/>
      <p:bldP spid="8" grpId="1" animBg="1"/>
      <p:bldP spid="9" grpId="0" animBg="1"/>
      <p:bldP spid="46093" grpId="0"/>
      <p:bldP spid="4813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4"/>
          <p:cNvSpPr>
            <a:spLocks noGrp="1"/>
          </p:cNvSpPr>
          <p:nvPr>
            <p:ph type="title"/>
          </p:nvPr>
        </p:nvSpPr>
        <p:spPr/>
        <p:txBody>
          <a:bodyPr/>
          <a:lstStyle/>
          <a:p>
            <a:r>
              <a:rPr lang="en-US" smtClean="0"/>
              <a:t>Gifts to Charity	</a:t>
            </a:r>
            <a:endParaRPr lang="en-US" dirty="0" smtClean="0"/>
          </a:p>
        </p:txBody>
      </p:sp>
      <p:sp>
        <p:nvSpPr>
          <p:cNvPr id="63493" name="Content Placeholder 5"/>
          <p:cNvSpPr>
            <a:spLocks noGrp="1"/>
          </p:cNvSpPr>
          <p:nvPr>
            <p:ph sz="quarter" idx="12"/>
          </p:nvPr>
        </p:nvSpPr>
        <p:spPr/>
        <p:txBody>
          <a:bodyPr>
            <a:normAutofit fontScale="85000" lnSpcReduction="10000"/>
          </a:bodyPr>
          <a:lstStyle/>
          <a:p>
            <a:r>
              <a:rPr lang="en-US" altLang="en-US" dirty="0" smtClean="0"/>
              <a:t>Qualified charity</a:t>
            </a:r>
          </a:p>
          <a:p>
            <a:pPr lvl="1"/>
            <a:r>
              <a:rPr lang="en-US" altLang="en-US" dirty="0" smtClean="0"/>
              <a:t>Churches, governments, schools, etc.</a:t>
            </a:r>
          </a:p>
          <a:p>
            <a:pPr lvl="1"/>
            <a:r>
              <a:rPr lang="en-US" altLang="en-US" dirty="0" smtClean="0"/>
              <a:t>Approved by IRS</a:t>
            </a:r>
          </a:p>
          <a:p>
            <a:pPr lvl="2"/>
            <a:r>
              <a:rPr lang="en-US" altLang="en-US" dirty="0" smtClean="0"/>
              <a:t>U.S. charity</a:t>
            </a:r>
          </a:p>
          <a:p>
            <a:pPr lvl="2"/>
            <a:r>
              <a:rPr lang="en-US" altLang="en-US" u="sng" dirty="0" smtClean="0">
                <a:solidFill>
                  <a:srgbClr val="0000FF"/>
                </a:solidFill>
              </a:rPr>
              <a:t>irs.gov/charities</a:t>
            </a:r>
            <a:r>
              <a:rPr lang="en-US" altLang="en-US" dirty="0" smtClean="0"/>
              <a:t> for list</a:t>
            </a:r>
          </a:p>
          <a:p>
            <a:pPr lvl="1"/>
            <a:r>
              <a:rPr lang="en-US" altLang="en-US" dirty="0" smtClean="0"/>
              <a:t>Limited to % of AGI</a:t>
            </a:r>
          </a:p>
          <a:p>
            <a:pPr lvl="2"/>
            <a:r>
              <a:rPr lang="en-US" altLang="en-US" dirty="0" smtClean="0"/>
              <a:t>Public charity: &lt;50% of AGI</a:t>
            </a:r>
          </a:p>
          <a:p>
            <a:pPr lvl="2"/>
            <a:r>
              <a:rPr lang="en-US" altLang="en-US" dirty="0" smtClean="0"/>
              <a:t> Private foundations: &lt;20% or 30% of AGI</a:t>
            </a:r>
          </a:p>
          <a:p>
            <a:pPr lvl="2"/>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63492" name="Slide Number Placeholder 2"/>
          <p:cNvSpPr>
            <a:spLocks noGrp="1"/>
          </p:cNvSpPr>
          <p:nvPr>
            <p:ph type="sldNum" sz="quarter" idx="14"/>
          </p:nvPr>
        </p:nvSpPr>
        <p:spPr/>
        <p:txBody>
          <a:bodyPr/>
          <a:lstStyle/>
          <a:p>
            <a:fld id="{E9DCC8F5-0ED7-4EEB-B0B9-F8E0C80E71B2}" type="slidenum">
              <a:rPr lang="en-US" altLang="en-US" smtClean="0"/>
              <a:pPr/>
              <a:t>32</a:t>
            </a:fld>
            <a:endParaRPr lang="en-US" altLang="en-US"/>
          </a:p>
        </p:txBody>
      </p:sp>
      <p:pic>
        <p:nvPicPr>
          <p:cNvPr id="6349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76200"/>
            <a:ext cx="1931987"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4"/>
          <p:cNvSpPr>
            <a:spLocks noGrp="1"/>
          </p:cNvSpPr>
          <p:nvPr>
            <p:ph type="title"/>
          </p:nvPr>
        </p:nvSpPr>
        <p:spPr/>
        <p:txBody>
          <a:bodyPr/>
          <a:lstStyle/>
          <a:p>
            <a:r>
              <a:rPr lang="en-US" altLang="en-US" smtClean="0"/>
              <a:t>Gifts to Charity	</a:t>
            </a:r>
            <a:endParaRPr lang="en-US" altLang="en-US" smtClean="0"/>
          </a:p>
        </p:txBody>
      </p:sp>
      <p:sp>
        <p:nvSpPr>
          <p:cNvPr id="24580" name="Content Placeholder 5"/>
          <p:cNvSpPr>
            <a:spLocks noGrp="1"/>
          </p:cNvSpPr>
          <p:nvPr>
            <p:ph sz="quarter" idx="12"/>
          </p:nvPr>
        </p:nvSpPr>
        <p:spPr/>
        <p:txBody>
          <a:bodyPr>
            <a:normAutofit fontScale="85000" lnSpcReduction="10000"/>
          </a:bodyPr>
          <a:lstStyle/>
          <a:p>
            <a:r>
              <a:rPr lang="en-US" smtClean="0"/>
              <a:t>Monetary contribution less than $250</a:t>
            </a:r>
          </a:p>
          <a:p>
            <a:pPr lvl="1"/>
            <a:r>
              <a:rPr lang="en-US" smtClean="0"/>
              <a:t>Bank record (check, credit card or bank statement) or receipt</a:t>
            </a:r>
          </a:p>
          <a:p>
            <a:pPr lvl="1"/>
            <a:r>
              <a:rPr lang="en-US" smtClean="0"/>
              <a:t>-OR-</a:t>
            </a:r>
          </a:p>
          <a:p>
            <a:pPr lvl="1"/>
            <a:r>
              <a:rPr lang="en-US" smtClean="0"/>
              <a:t>Written acknowledgement from charity</a:t>
            </a:r>
          </a:p>
          <a:p>
            <a:r>
              <a:rPr lang="en-US" smtClean="0"/>
              <a:t>If payment is &gt;$75, charity must state value of goods/services provided, if any</a:t>
            </a:r>
            <a:endParaRPr 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65540" name="Slide Number Placeholder 2"/>
          <p:cNvSpPr>
            <a:spLocks noGrp="1"/>
          </p:cNvSpPr>
          <p:nvPr>
            <p:ph type="sldNum" sz="quarter" idx="14"/>
          </p:nvPr>
        </p:nvSpPr>
        <p:spPr/>
        <p:txBody>
          <a:bodyPr/>
          <a:lstStyle/>
          <a:p>
            <a:fld id="{560F5EB7-3D51-45ED-AF7B-8AC0183C625C}" type="slidenum">
              <a:rPr lang="en-US" altLang="en-US" smtClean="0"/>
              <a:pPr/>
              <a:t>33</a:t>
            </a:fld>
            <a:endParaRPr lang="en-US" altLang="en-US"/>
          </a:p>
        </p:txBody>
      </p:sp>
      <p:pic>
        <p:nvPicPr>
          <p:cNvPr id="65542"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3338"/>
            <a:ext cx="1498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4"/>
          <p:cNvSpPr>
            <a:spLocks noGrp="1"/>
          </p:cNvSpPr>
          <p:nvPr>
            <p:ph type="title"/>
          </p:nvPr>
        </p:nvSpPr>
        <p:spPr/>
        <p:txBody>
          <a:bodyPr/>
          <a:lstStyle/>
          <a:p>
            <a:r>
              <a:rPr lang="en-US" altLang="en-US" smtClean="0"/>
              <a:t>Gifts to Charity	</a:t>
            </a:r>
            <a:endParaRPr lang="en-US" altLang="en-US" smtClean="0"/>
          </a:p>
        </p:txBody>
      </p:sp>
      <p:sp>
        <p:nvSpPr>
          <p:cNvPr id="24580" name="Content Placeholder 5"/>
          <p:cNvSpPr>
            <a:spLocks noGrp="1"/>
          </p:cNvSpPr>
          <p:nvPr>
            <p:ph sz="quarter" idx="12"/>
          </p:nvPr>
        </p:nvSpPr>
        <p:spPr/>
        <p:txBody>
          <a:bodyPr>
            <a:normAutofit fontScale="85000" lnSpcReduction="20000"/>
          </a:bodyPr>
          <a:lstStyle/>
          <a:p>
            <a:r>
              <a:rPr lang="en-US" smtClean="0"/>
              <a:t>Monetary contribution $250 or more</a:t>
            </a:r>
          </a:p>
          <a:p>
            <a:pPr lvl="1"/>
            <a:r>
              <a:rPr lang="en-US" smtClean="0"/>
              <a:t>Written acknowledgement from charity</a:t>
            </a:r>
          </a:p>
          <a:p>
            <a:pPr lvl="1"/>
            <a:r>
              <a:rPr lang="en-US" smtClean="0"/>
              <a:t>Must state value of goods or services provided in exchange for contribution, if any</a:t>
            </a:r>
          </a:p>
          <a:p>
            <a:r>
              <a:rPr lang="en-US" smtClean="0"/>
              <a:t>e.g., fundraising dinner – value of dinner must be deducted from ticket price paid; only net amount deductible</a:t>
            </a:r>
            <a:endParaRPr 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67588" name="Slide Number Placeholder 2"/>
          <p:cNvSpPr>
            <a:spLocks noGrp="1"/>
          </p:cNvSpPr>
          <p:nvPr>
            <p:ph type="sldNum" sz="quarter" idx="14"/>
          </p:nvPr>
        </p:nvSpPr>
        <p:spPr/>
        <p:txBody>
          <a:bodyPr/>
          <a:lstStyle/>
          <a:p>
            <a:fld id="{9DFCB2E2-FF47-4BC9-BC7C-C72FFCA747B7}" type="slidenum">
              <a:rPr lang="en-US" altLang="en-US" smtClean="0"/>
              <a:pPr/>
              <a:t>34</a:t>
            </a:fld>
            <a:endParaRPr lang="en-US"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Gifts to Charity</a:t>
            </a:r>
            <a:endParaRPr lang="en-US" altLang="en-US" smtClean="0"/>
          </a:p>
        </p:txBody>
      </p:sp>
      <p:sp>
        <p:nvSpPr>
          <p:cNvPr id="69637" name="Content Placeholder 2"/>
          <p:cNvSpPr>
            <a:spLocks noGrp="1"/>
          </p:cNvSpPr>
          <p:nvPr>
            <p:ph sz="quarter" idx="12"/>
          </p:nvPr>
        </p:nvSpPr>
        <p:spPr/>
        <p:txBody>
          <a:bodyPr/>
          <a:lstStyle/>
          <a:p>
            <a:r>
              <a:rPr lang="en-US" altLang="en-US" smtClean="0"/>
              <a:t>Housing foreign exchange student</a:t>
            </a:r>
          </a:p>
          <a:p>
            <a:pPr lvl="1"/>
            <a:r>
              <a:rPr lang="en-US" altLang="en-US" smtClean="0"/>
              <a:t>May deduct up to $50 per month</a:t>
            </a:r>
          </a:p>
          <a:p>
            <a:r>
              <a:rPr lang="en-US" altLang="en-US" smtClean="0"/>
              <a:t>Foster child unreimbursed expenses</a:t>
            </a:r>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69636" name="Slide Number Placeholder 4"/>
          <p:cNvSpPr>
            <a:spLocks noGrp="1"/>
          </p:cNvSpPr>
          <p:nvPr>
            <p:ph type="sldNum" sz="quarter" idx="14"/>
          </p:nvPr>
        </p:nvSpPr>
        <p:spPr/>
        <p:txBody>
          <a:bodyPr/>
          <a:lstStyle/>
          <a:p>
            <a:fld id="{4BDFBB68-45A5-4F20-AC9C-FBF4532F79FC}" type="slidenum">
              <a:rPr lang="en-US" altLang="en-US" smtClean="0"/>
              <a:pPr/>
              <a:t>35</a:t>
            </a:fld>
            <a:endParaRPr lang="en-US" altLang="en-US"/>
          </a:p>
        </p:txBody>
      </p:sp>
      <p:sp>
        <p:nvSpPr>
          <p:cNvPr id="69638" name="TextBox 5"/>
          <p:cNvSpPr txBox="1">
            <a:spLocks noChangeArrowheads="1"/>
          </p:cNvSpPr>
          <p:nvPr/>
        </p:nvSpPr>
        <p:spPr bwMode="auto">
          <a:xfrm>
            <a:off x="4724400" y="1752600"/>
            <a:ext cx="373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011363" indent="-228600" defTabSz="4572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468563" indent="-228600" defTabSz="4572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2925763" indent="-228600" defTabSz="4572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382963" indent="-228600" defTabSz="4572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marL="0" lvl="1" indent="0" algn="ctr" eaLnBrk="1" hangingPunct="1">
              <a:spcBef>
                <a:spcPct val="0"/>
              </a:spcBef>
              <a:buClr>
                <a:srgbClr val="000000"/>
              </a:buClr>
              <a:buFont typeface="Times New Roman" pitchFamily="18" charset="0"/>
              <a:buNone/>
            </a:pPr>
            <a:r>
              <a:rPr lang="en-US" altLang="en-US" sz="2800" dirty="0">
                <a:solidFill>
                  <a:srgbClr val="0070C0"/>
                </a:solidFill>
                <a:ea typeface="SimSun" pitchFamily="2" charset="-122"/>
                <a:cs typeface="Arial" charset="0"/>
              </a:rPr>
              <a:t>Pub 17, Chapter 24</a:t>
            </a:r>
            <a:endParaRPr lang="en-US" altLang="en-US" sz="1800" dirty="0">
              <a:solidFill>
                <a:srgbClr val="0070C0"/>
              </a:solidFill>
              <a:ea typeface="SimSun" pitchFamily="2" charset="-122"/>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altLang="en-US" smtClean="0"/>
              <a:t>Gifts to Charity</a:t>
            </a:r>
          </a:p>
        </p:txBody>
      </p:sp>
      <p:sp>
        <p:nvSpPr>
          <p:cNvPr id="4" name="Footer Placeholder 3"/>
          <p:cNvSpPr>
            <a:spLocks noGrp="1"/>
          </p:cNvSpPr>
          <p:nvPr>
            <p:ph type="ftr" sz="quarter" idx="13"/>
          </p:nvPr>
        </p:nvSpPr>
        <p:spPr/>
        <p:txBody>
          <a:bodyPr/>
          <a:lstStyle/>
          <a:p>
            <a:pPr>
              <a:defRPr/>
            </a:pPr>
            <a:r>
              <a:rPr lang="en-US"/>
              <a:t>NTTC Training –  TY2016</a:t>
            </a:r>
          </a:p>
        </p:txBody>
      </p:sp>
      <p:sp>
        <p:nvSpPr>
          <p:cNvPr id="70660"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F7B1A2A-4F03-47AD-A7E8-4E2CA24CD2EF}" type="slidenum">
              <a:rPr lang="en-US" altLang="en-US"/>
              <a:pPr/>
              <a:t>36</a:t>
            </a:fld>
            <a:endParaRPr lang="en-US" altLang="en-US"/>
          </a:p>
        </p:txBody>
      </p:sp>
      <p:sp>
        <p:nvSpPr>
          <p:cNvPr id="3" name="Content Placeholder 2"/>
          <p:cNvSpPr>
            <a:spLocks noGrp="1"/>
          </p:cNvSpPr>
          <p:nvPr>
            <p:ph sz="quarter" idx="12"/>
          </p:nvPr>
        </p:nvSpPr>
        <p:spPr>
          <a:xfrm>
            <a:off x="762000" y="1676400"/>
            <a:ext cx="7924800" cy="4632325"/>
          </a:xfrm>
        </p:spPr>
        <p:txBody>
          <a:bodyPr/>
          <a:lstStyle/>
          <a:p>
            <a:pPr eaLnBrk="1" hangingPunct="1">
              <a:buClr>
                <a:schemeClr val="accent2">
                  <a:lumMod val="50000"/>
                </a:schemeClr>
              </a:buClr>
            </a:pPr>
            <a:r>
              <a:rPr lang="en-US" altLang="en-US" sz="3200" dirty="0" smtClean="0"/>
              <a:t>Donations of clothing or household items</a:t>
            </a:r>
          </a:p>
          <a:p>
            <a:pPr lvl="1" eaLnBrk="1" hangingPunct="1">
              <a:buClr>
                <a:schemeClr val="accent2">
                  <a:lumMod val="50000"/>
                </a:schemeClr>
              </a:buClr>
            </a:pPr>
            <a:r>
              <a:rPr lang="en-US" altLang="en-US" sz="3200" dirty="0" smtClean="0"/>
              <a:t>Deduct fair market value</a:t>
            </a:r>
          </a:p>
          <a:p>
            <a:pPr lvl="2" eaLnBrk="1" hangingPunct="1">
              <a:buClr>
                <a:schemeClr val="accent2">
                  <a:lumMod val="50000"/>
                </a:schemeClr>
              </a:buClr>
            </a:pPr>
            <a:r>
              <a:rPr lang="en-US" altLang="en-US" dirty="0" smtClean="0"/>
              <a:t>Usually thrift store value</a:t>
            </a:r>
          </a:p>
          <a:p>
            <a:pPr lvl="1" eaLnBrk="1" hangingPunct="1">
              <a:buClr>
                <a:schemeClr val="accent2">
                  <a:lumMod val="50000"/>
                </a:schemeClr>
              </a:buClr>
            </a:pPr>
            <a:r>
              <a:rPr lang="en-US" altLang="en-US" sz="3200" dirty="0" smtClean="0"/>
              <a:t>Good used condition or better</a:t>
            </a:r>
          </a:p>
          <a:p>
            <a:pPr eaLnBrk="1" hangingPunct="1">
              <a:buClr>
                <a:schemeClr val="accent2">
                  <a:lumMod val="50000"/>
                </a:schemeClr>
              </a:buClr>
            </a:pPr>
            <a:r>
              <a:rPr lang="en-US" altLang="en-US" sz="3200" dirty="0" smtClean="0"/>
              <a:t>Capital gain or business property donations – </a:t>
            </a:r>
            <a:r>
              <a:rPr lang="en-US" altLang="en-US" sz="3200" dirty="0" smtClean="0">
                <a:solidFill>
                  <a:srgbClr val="0000FF"/>
                </a:solidFill>
              </a:rPr>
              <a:t>out of scope</a:t>
            </a:r>
          </a:p>
          <a:p>
            <a:pPr eaLnBrk="1" hangingPunct="1">
              <a:buClr>
                <a:schemeClr val="accent2">
                  <a:lumMod val="50000"/>
                </a:schemeClr>
              </a:buClr>
            </a:pPr>
            <a:r>
              <a:rPr lang="en-US" altLang="en-US" sz="3200" dirty="0" smtClean="0"/>
              <a:t>Any motor vehicle, boat, or plane donations  – </a:t>
            </a:r>
            <a:r>
              <a:rPr lang="en-US" altLang="en-US" sz="3200" dirty="0" smtClean="0">
                <a:solidFill>
                  <a:srgbClr val="0000FF"/>
                </a:solidFill>
              </a:rPr>
              <a:t>out of scope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4"/>
          <p:cNvSpPr>
            <a:spLocks noGrp="1"/>
          </p:cNvSpPr>
          <p:nvPr>
            <p:ph type="title"/>
          </p:nvPr>
        </p:nvSpPr>
        <p:spPr/>
        <p:txBody>
          <a:bodyPr/>
          <a:lstStyle/>
          <a:p>
            <a:r>
              <a:rPr lang="en-US" altLang="en-US" smtClean="0"/>
              <a:t>Gifts to Charity	</a:t>
            </a:r>
            <a:endParaRPr lang="en-US" altLang="en-US" smtClean="0"/>
          </a:p>
        </p:txBody>
      </p:sp>
      <p:sp>
        <p:nvSpPr>
          <p:cNvPr id="24580" name="Content Placeholder 5"/>
          <p:cNvSpPr>
            <a:spLocks noGrp="1"/>
          </p:cNvSpPr>
          <p:nvPr>
            <p:ph sz="quarter" idx="12"/>
          </p:nvPr>
        </p:nvSpPr>
        <p:spPr/>
        <p:txBody>
          <a:bodyPr>
            <a:normAutofit fontScale="77500" lnSpcReduction="20000"/>
          </a:bodyPr>
          <a:lstStyle/>
          <a:p>
            <a:r>
              <a:rPr lang="en-US" altLang="en-US" dirty="0" smtClean="0"/>
              <a:t>Out-of-pocket expenses are also deductible</a:t>
            </a:r>
          </a:p>
          <a:p>
            <a:pPr lvl="1"/>
            <a:r>
              <a:rPr lang="en-US" altLang="en-US" dirty="0" smtClean="0"/>
              <a:t> Mileage @ 14¢/mi</a:t>
            </a:r>
          </a:p>
          <a:p>
            <a:pPr lvl="1"/>
            <a:r>
              <a:rPr lang="en-US" altLang="en-US" dirty="0" smtClean="0"/>
              <a:t>Tolls and parking </a:t>
            </a:r>
          </a:p>
          <a:p>
            <a:pPr lvl="1"/>
            <a:r>
              <a:rPr lang="en-US" altLang="en-US" dirty="0" smtClean="0"/>
              <a:t>Out of pocket expenses when serving as volunteer for qualified charity (e.g., hospital volunteer uniform)</a:t>
            </a:r>
          </a:p>
          <a:p>
            <a:r>
              <a:rPr lang="en-US" altLang="en-US" dirty="0" smtClean="0"/>
              <a:t>Need written acknowledgement from charity if any single item is &gt;$250</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72708" name="Slide Number Placeholder 2"/>
          <p:cNvSpPr>
            <a:spLocks noGrp="1"/>
          </p:cNvSpPr>
          <p:nvPr>
            <p:ph type="sldNum" sz="quarter" idx="14"/>
          </p:nvPr>
        </p:nvSpPr>
        <p:spPr/>
        <p:txBody>
          <a:bodyPr/>
          <a:lstStyle/>
          <a:p>
            <a:fld id="{74CDDD0E-FB56-4FBD-8C9E-719852D51A46}" type="slidenum">
              <a:rPr lang="en-US" altLang="en-US" smtClean="0"/>
              <a:pPr/>
              <a:t>37</a:t>
            </a:fld>
            <a:endParaRPr lang="en-US"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5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580">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8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4"/>
          <p:cNvSpPr>
            <a:spLocks noGrp="1"/>
          </p:cNvSpPr>
          <p:nvPr>
            <p:ph type="title"/>
          </p:nvPr>
        </p:nvSpPr>
        <p:spPr/>
        <p:txBody>
          <a:bodyPr/>
          <a:lstStyle/>
          <a:p>
            <a:r>
              <a:rPr lang="en-US" altLang="en-US" smtClean="0"/>
              <a:t>Gifts to Charity – Limits</a:t>
            </a:r>
            <a:endParaRPr lang="en-US" altLang="en-US" smtClean="0"/>
          </a:p>
        </p:txBody>
      </p:sp>
      <p:sp>
        <p:nvSpPr>
          <p:cNvPr id="74757" name="Content Placeholder 5"/>
          <p:cNvSpPr>
            <a:spLocks noGrp="1"/>
          </p:cNvSpPr>
          <p:nvPr>
            <p:ph sz="quarter" idx="12"/>
          </p:nvPr>
        </p:nvSpPr>
        <p:spPr/>
        <p:txBody>
          <a:bodyPr>
            <a:normAutofit fontScale="85000" lnSpcReduction="20000"/>
          </a:bodyPr>
          <a:lstStyle/>
          <a:p>
            <a:r>
              <a:rPr lang="en-US" altLang="en-US" smtClean="0"/>
              <a:t>Total may not exceed 50% of AGI</a:t>
            </a:r>
          </a:p>
          <a:p>
            <a:r>
              <a:rPr lang="en-US" altLang="en-US" smtClean="0"/>
              <a:t>Sort by cash (monetary) or other-than-cash</a:t>
            </a:r>
          </a:p>
          <a:p>
            <a:pPr lvl="1"/>
            <a:r>
              <a:rPr lang="en-US" altLang="en-US" smtClean="0"/>
              <a:t>If total is over 20% of AGI, sort by organization limit (see Pub 526)</a:t>
            </a:r>
          </a:p>
          <a:p>
            <a:r>
              <a:rPr lang="en-US" altLang="en-US" smtClean="0"/>
              <a:t>If exceed any limit, refer to paid preparer</a:t>
            </a:r>
          </a:p>
          <a:p>
            <a:pPr lvl="1"/>
            <a:r>
              <a:rPr lang="en-US" altLang="en-US" smtClean="0"/>
              <a:t>Note: gifts of property that increased in value – out of scope</a:t>
            </a:r>
          </a:p>
          <a:p>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74756" name="Slide Number Placeholder 2"/>
          <p:cNvSpPr>
            <a:spLocks noGrp="1"/>
          </p:cNvSpPr>
          <p:nvPr>
            <p:ph type="sldNum" sz="quarter" idx="14"/>
          </p:nvPr>
        </p:nvSpPr>
        <p:spPr/>
        <p:txBody>
          <a:bodyPr/>
          <a:lstStyle/>
          <a:p>
            <a:fld id="{230B0B60-C7FD-46A6-92CC-E1F6B68BF3FB}" type="slidenum">
              <a:rPr lang="en-US" altLang="en-US" smtClean="0"/>
              <a:pPr/>
              <a:t>38</a:t>
            </a:fld>
            <a:endParaRPr lang="en-US" altLang="en-US"/>
          </a:p>
        </p:txBody>
      </p:sp>
      <p:sp>
        <p:nvSpPr>
          <p:cNvPr id="5" name="5-Point Star 4"/>
          <p:cNvSpPr/>
          <p:nvPr/>
        </p:nvSpPr>
        <p:spPr>
          <a:xfrm>
            <a:off x="8001000" y="152400"/>
            <a:ext cx="822325" cy="822325"/>
          </a:xfrm>
          <a:prstGeom prst="star5">
            <a:avLst/>
          </a:prstGeom>
          <a:solidFill>
            <a:srgbClr val="2DA2BF"/>
          </a:solidFill>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eaLnBrk="1" hangingPunct="1">
              <a:defRPr/>
            </a:pPr>
            <a:endParaRPr lang="en-US" dirty="0">
              <a:solidFill>
                <a:schemeClr val="tx1"/>
              </a:solidFill>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4"/>
          <p:cNvSpPr>
            <a:spLocks noGrp="1"/>
          </p:cNvSpPr>
          <p:nvPr>
            <p:ph type="title"/>
          </p:nvPr>
        </p:nvSpPr>
        <p:spPr/>
        <p:txBody>
          <a:bodyPr/>
          <a:lstStyle/>
          <a:p>
            <a:r>
              <a:rPr lang="en-US" altLang="en-US" smtClean="0"/>
              <a:t>Non-Cash Contributions</a:t>
            </a:r>
            <a:endParaRPr lang="en-US" altLang="en-US" smtClean="0"/>
          </a:p>
        </p:txBody>
      </p:sp>
      <p:sp>
        <p:nvSpPr>
          <p:cNvPr id="76805" name="Content Placeholder 5"/>
          <p:cNvSpPr>
            <a:spLocks noGrp="1"/>
          </p:cNvSpPr>
          <p:nvPr>
            <p:ph sz="quarter" idx="12"/>
          </p:nvPr>
        </p:nvSpPr>
        <p:spPr/>
        <p:txBody>
          <a:bodyPr/>
          <a:lstStyle/>
          <a:p>
            <a:r>
              <a:rPr lang="en-US" altLang="en-US" smtClean="0"/>
              <a:t>Need receipt for all non-cash contributions</a:t>
            </a:r>
          </a:p>
          <a:p>
            <a:r>
              <a:rPr lang="en-US" altLang="en-US" smtClean="0"/>
              <a:t>Single non-cash gifts $250 or more </a:t>
            </a:r>
          </a:p>
          <a:p>
            <a:pPr lvl="1"/>
            <a:r>
              <a:rPr lang="en-US" altLang="en-US" smtClean="0"/>
              <a:t>Written acknowledgement from charity</a:t>
            </a:r>
          </a:p>
          <a:p>
            <a:pPr lvl="1"/>
            <a:r>
              <a:rPr lang="en-US" altLang="en-US" smtClean="0"/>
              <a:t>Enter on A Detail worksheet</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76804" name="Slide Number Placeholder 2"/>
          <p:cNvSpPr>
            <a:spLocks noGrp="1"/>
          </p:cNvSpPr>
          <p:nvPr>
            <p:ph type="sldNum" sz="quarter" idx="14"/>
          </p:nvPr>
        </p:nvSpPr>
        <p:spPr/>
        <p:txBody>
          <a:bodyPr/>
          <a:lstStyle/>
          <a:p>
            <a:fld id="{B4AB0B2A-F0D5-48A3-9D27-99DA4F2D22B1}" type="slidenum">
              <a:rPr lang="en-US" altLang="en-US" smtClean="0"/>
              <a:pPr/>
              <a:t>39</a:t>
            </a:fld>
            <a:endParaRPr lang="en-US" altLang="en-US"/>
          </a:p>
        </p:txBody>
      </p:sp>
      <p:pic>
        <p:nvPicPr>
          <p:cNvPr id="7680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12063" y="41275"/>
            <a:ext cx="1362075"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68263"/>
            <a:ext cx="7543800" cy="1074737"/>
          </a:xfrm>
        </p:spPr>
        <p:txBody>
          <a:bodyPr/>
          <a:lstStyle/>
          <a:p>
            <a:pPr eaLnBrk="1" hangingPunct="1"/>
            <a:r>
              <a:rPr lang="en-US" altLang="en-US" smtClean="0"/>
              <a:t>Intake/Interview</a:t>
            </a:r>
          </a:p>
        </p:txBody>
      </p:sp>
      <p:sp>
        <p:nvSpPr>
          <p:cNvPr id="18435" name="Text Placeholder 2"/>
          <p:cNvSpPr>
            <a:spLocks noGrp="1"/>
          </p:cNvSpPr>
          <p:nvPr>
            <p:ph type="body" sz="quarter" idx="11"/>
          </p:nvPr>
        </p:nvSpPr>
        <p:spPr>
          <a:xfrm>
            <a:off x="914400" y="3733800"/>
            <a:ext cx="7620000" cy="2286000"/>
          </a:xfrm>
        </p:spPr>
        <p:txBody>
          <a:bodyPr rtlCol="0">
            <a:normAutofit fontScale="92500" lnSpcReduction="10000"/>
          </a:bodyPr>
          <a:lstStyle/>
          <a:p>
            <a:pPr eaLnBrk="1" fontAlgn="auto" hangingPunct="1">
              <a:spcAft>
                <a:spcPts val="0"/>
              </a:spcAft>
              <a:defRPr/>
            </a:pPr>
            <a:r>
              <a:rPr lang="en-US" altLang="en-US" dirty="0" smtClean="0"/>
              <a:t>Verify there is taxable income (Form 1040, Line 43) after standard deduction before itemizing</a:t>
            </a:r>
          </a:p>
          <a:p>
            <a:pPr lvl="1" eaLnBrk="1" fontAlgn="auto" hangingPunct="1">
              <a:spcAft>
                <a:spcPts val="0"/>
              </a:spcAft>
              <a:buClr>
                <a:schemeClr val="accent6">
                  <a:lumMod val="50000"/>
                </a:schemeClr>
              </a:buClr>
              <a:defRPr/>
            </a:pPr>
            <a:r>
              <a:rPr lang="en-US" altLang="en-US" dirty="0" smtClean="0"/>
              <a:t>Consider state return, if any</a:t>
            </a:r>
          </a:p>
        </p:txBody>
      </p:sp>
      <p:sp>
        <p:nvSpPr>
          <p:cNvPr id="4" name="Footer Placeholder 3"/>
          <p:cNvSpPr>
            <a:spLocks noGrp="1"/>
          </p:cNvSpPr>
          <p:nvPr>
            <p:ph type="ftr" sz="quarter" idx="12"/>
          </p:nvPr>
        </p:nvSpPr>
        <p:spPr/>
        <p:txBody>
          <a:bodyPr/>
          <a:lstStyle/>
          <a:p>
            <a:pPr>
              <a:defRPr/>
            </a:pPr>
            <a:r>
              <a:rPr lang="en-US"/>
              <a:t>NTTC Training –  TY2016</a:t>
            </a:r>
          </a:p>
        </p:txBody>
      </p:sp>
      <p:sp>
        <p:nvSpPr>
          <p:cNvPr id="1229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6A10EE1-F803-486B-97C2-C0DA4C8BE6BB}" type="slidenum">
              <a:rPr lang="en-US" altLang="en-US"/>
              <a:pPr/>
              <a:t>4</a:t>
            </a:fld>
            <a:endParaRPr lang="en-US" altLang="en-US"/>
          </a:p>
        </p:txBody>
      </p:sp>
      <p:pic>
        <p:nvPicPr>
          <p:cNvPr id="1229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 y="1973263"/>
            <a:ext cx="8763000" cy="350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950" y="2303463"/>
            <a:ext cx="8575675" cy="1033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6" name="Picture 6" descr="C:\Users\Steve\AppData\Local\Microsoft\Windows\Temporary Internet Files\Content.IE5\B8CB35FU\MC90033254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9000" y="76200"/>
            <a:ext cx="15652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4"/>
          <p:cNvSpPr>
            <a:spLocks noGrp="1"/>
          </p:cNvSpPr>
          <p:nvPr>
            <p:ph type="title"/>
          </p:nvPr>
        </p:nvSpPr>
        <p:spPr/>
        <p:txBody>
          <a:bodyPr/>
          <a:lstStyle/>
          <a:p>
            <a:r>
              <a:rPr lang="en-US" smtClean="0"/>
              <a:t>Non-Cash Contributions (cont)</a:t>
            </a:r>
            <a:endParaRPr lang="en-US" dirty="0" smtClean="0"/>
          </a:p>
        </p:txBody>
      </p:sp>
      <p:sp>
        <p:nvSpPr>
          <p:cNvPr id="78853" name="Content Placeholder 5"/>
          <p:cNvSpPr>
            <a:spLocks noGrp="1"/>
          </p:cNvSpPr>
          <p:nvPr>
            <p:ph sz="quarter" idx="12"/>
          </p:nvPr>
        </p:nvSpPr>
        <p:spPr/>
        <p:txBody>
          <a:bodyPr>
            <a:normAutofit fontScale="85000" lnSpcReduction="10000"/>
          </a:bodyPr>
          <a:lstStyle/>
          <a:p>
            <a:r>
              <a:rPr lang="en-US" altLang="en-US" smtClean="0"/>
              <a:t>More than $500</a:t>
            </a:r>
          </a:p>
          <a:p>
            <a:r>
              <a:rPr lang="en-US" altLang="en-US" smtClean="0"/>
              <a:t>TaxSlayer brings up Form  8283</a:t>
            </a:r>
          </a:p>
          <a:p>
            <a:pPr lvl="1"/>
            <a:r>
              <a:rPr lang="en-US" altLang="en-US" smtClean="0"/>
              <a:t>Complete Section A, Part 1 only</a:t>
            </a:r>
          </a:p>
          <a:p>
            <a:pPr lvl="1"/>
            <a:r>
              <a:rPr lang="en-US" altLang="en-US" smtClean="0"/>
              <a:t>In-Scope up to $5,000 total</a:t>
            </a:r>
          </a:p>
          <a:p>
            <a:pPr lvl="1"/>
            <a:r>
              <a:rPr lang="en-US" altLang="en-US" smtClean="0"/>
              <a:t>More than $5,000 – Out-of-Scope</a:t>
            </a:r>
          </a:p>
          <a:p>
            <a:r>
              <a:rPr lang="en-US" altLang="en-US" smtClean="0"/>
              <a:t>Taxpayer should always keep detailed list of items donated (pictures can help)</a:t>
            </a:r>
          </a:p>
          <a:p>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78852" name="Slide Number Placeholder 2"/>
          <p:cNvSpPr>
            <a:spLocks noGrp="1"/>
          </p:cNvSpPr>
          <p:nvPr>
            <p:ph type="sldNum" sz="quarter" idx="14"/>
          </p:nvPr>
        </p:nvSpPr>
        <p:spPr/>
        <p:txBody>
          <a:bodyPr/>
          <a:lstStyle/>
          <a:p>
            <a:fld id="{77414873-B99E-47F8-AC61-FD7013B58C6C}" type="slidenum">
              <a:rPr lang="en-US" altLang="en-US" smtClean="0"/>
              <a:pPr/>
              <a:t>40</a:t>
            </a:fld>
            <a:endParaRPr lang="en-US"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4"/>
          <p:cNvSpPr>
            <a:spLocks noGrp="1"/>
          </p:cNvSpPr>
          <p:nvPr>
            <p:ph type="title"/>
          </p:nvPr>
        </p:nvSpPr>
        <p:spPr/>
        <p:txBody>
          <a:bodyPr/>
          <a:lstStyle/>
          <a:p>
            <a:r>
              <a:rPr lang="en-US" altLang="en-US" smtClean="0"/>
              <a:t>Non-Cash Deductions (cont)</a:t>
            </a:r>
            <a:endParaRPr lang="en-US" altLang="en-US" smtClean="0"/>
          </a:p>
        </p:txBody>
      </p:sp>
      <p:sp>
        <p:nvSpPr>
          <p:cNvPr id="80901" name="Content Placeholder 5"/>
          <p:cNvSpPr>
            <a:spLocks noGrp="1"/>
          </p:cNvSpPr>
          <p:nvPr>
            <p:ph sz="quarter" idx="12"/>
          </p:nvPr>
        </p:nvSpPr>
        <p:spPr/>
        <p:txBody>
          <a:bodyPr/>
          <a:lstStyle/>
          <a:p>
            <a:r>
              <a:rPr lang="en-US" altLang="en-US" smtClean="0"/>
              <a:t>Generally report by donation date, specify date</a:t>
            </a:r>
          </a:p>
          <a:p>
            <a:r>
              <a:rPr lang="en-US" altLang="en-US" smtClean="0"/>
              <a:t>Taxpayer provides fair market value and other needed information</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80900" name="Slide Number Placeholder 2"/>
          <p:cNvSpPr>
            <a:spLocks noGrp="1"/>
          </p:cNvSpPr>
          <p:nvPr>
            <p:ph type="sldNum" sz="quarter" idx="14"/>
          </p:nvPr>
        </p:nvSpPr>
        <p:spPr/>
        <p:txBody>
          <a:bodyPr/>
          <a:lstStyle/>
          <a:p>
            <a:fld id="{2ACDD51A-8D3F-4474-8F78-F0FBD256C9BC}" type="slidenum">
              <a:rPr lang="en-US" altLang="en-US" smtClean="0"/>
              <a:pPr/>
              <a:t>41</a:t>
            </a:fld>
            <a:endParaRPr lang="en-US"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smtClean="0"/>
              <a:t>Form 8283</a:t>
            </a:r>
            <a:endParaRPr lang="en-US" altLang="en-US" smtClean="0"/>
          </a:p>
        </p:txBody>
      </p:sp>
      <p:sp>
        <p:nvSpPr>
          <p:cNvPr id="82947" name="Content Placeholder 2"/>
          <p:cNvSpPr>
            <a:spLocks noGrp="1"/>
          </p:cNvSpPr>
          <p:nvPr>
            <p:ph sz="quarter" idx="12"/>
          </p:nvPr>
        </p:nvSpPr>
        <p:spPr/>
        <p:txBody>
          <a:bodyPr/>
          <a:lstStyle/>
          <a:p>
            <a:r>
              <a:rPr lang="en-US" altLang="en-US" smtClean="0"/>
              <a:t>Complete the following data on part 1 of the form </a:t>
            </a:r>
          </a:p>
          <a:p>
            <a:pPr lvl="1"/>
            <a:r>
              <a:rPr lang="en-US" altLang="en-US" smtClean="0"/>
              <a:t>(a) name and address of donee organization</a:t>
            </a:r>
          </a:p>
          <a:p>
            <a:pPr lvl="1"/>
            <a:r>
              <a:rPr lang="en-US" altLang="en-US" smtClean="0"/>
              <a:t>	(b) donated vehicle – Out of Scope</a:t>
            </a:r>
          </a:p>
          <a:p>
            <a:pPr lvl="1"/>
            <a:r>
              <a:rPr lang="en-US" altLang="en-US" smtClean="0"/>
              <a:t>(c) description of donated property</a:t>
            </a:r>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82949" name="Slide Number Placeholder 4"/>
          <p:cNvSpPr>
            <a:spLocks noGrp="1"/>
          </p:cNvSpPr>
          <p:nvPr>
            <p:ph type="sldNum" sz="quarter" idx="14"/>
          </p:nvPr>
        </p:nvSpPr>
        <p:spPr/>
        <p:txBody>
          <a:bodyPr/>
          <a:lstStyle/>
          <a:p>
            <a:fld id="{025B2990-2F65-435D-8588-1311AE47E7EB}" type="slidenum">
              <a:rPr lang="en-US" altLang="en-US" smtClean="0"/>
              <a:pPr/>
              <a:t>42</a:t>
            </a:fld>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altLang="en-US" smtClean="0"/>
              <a:t>Form 8283 Continued</a:t>
            </a:r>
            <a:endParaRPr lang="en-US" altLang="en-US" smtClean="0"/>
          </a:p>
        </p:txBody>
      </p:sp>
      <p:sp>
        <p:nvSpPr>
          <p:cNvPr id="83971" name="Content Placeholder 2"/>
          <p:cNvSpPr>
            <a:spLocks noGrp="1"/>
          </p:cNvSpPr>
          <p:nvPr>
            <p:ph sz="quarter" idx="12"/>
          </p:nvPr>
        </p:nvSpPr>
        <p:spPr/>
        <p:txBody>
          <a:bodyPr/>
          <a:lstStyle/>
          <a:p>
            <a:r>
              <a:rPr lang="en-US" altLang="en-US" smtClean="0"/>
              <a:t>Follow the line instructions under the Note and enter the required data on lines (d) through (i)</a:t>
            </a:r>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83973" name="Slide Number Placeholder 4"/>
          <p:cNvSpPr>
            <a:spLocks noGrp="1"/>
          </p:cNvSpPr>
          <p:nvPr>
            <p:ph type="sldNum" sz="quarter" idx="14"/>
          </p:nvPr>
        </p:nvSpPr>
        <p:spPr/>
        <p:txBody>
          <a:bodyPr/>
          <a:lstStyle/>
          <a:p>
            <a:fld id="{934A83EC-C98A-47F2-A626-6F2307D2A546}" type="slidenum">
              <a:rPr lang="en-US" altLang="en-US" smtClean="0"/>
              <a:pPr/>
              <a:t>43</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2"/>
          <p:cNvSpPr>
            <a:spLocks noGrp="1"/>
          </p:cNvSpPr>
          <p:nvPr>
            <p:ph type="title"/>
          </p:nvPr>
        </p:nvSpPr>
        <p:spPr/>
        <p:txBody>
          <a:bodyPr/>
          <a:lstStyle/>
          <a:p>
            <a:r>
              <a:rPr lang="en-US" altLang="en-US" smtClean="0"/>
              <a:t>Non-Deductible Contributions</a:t>
            </a:r>
            <a:endParaRPr lang="en-US" altLang="en-US" smtClean="0"/>
          </a:p>
        </p:txBody>
      </p:sp>
      <p:sp>
        <p:nvSpPr>
          <p:cNvPr id="4" name="Content Placeholder 3"/>
          <p:cNvSpPr>
            <a:spLocks noGrp="1"/>
          </p:cNvSpPr>
          <p:nvPr>
            <p:ph sz="quarter" idx="12"/>
          </p:nvPr>
        </p:nvSpPr>
        <p:spPr/>
        <p:txBody>
          <a:bodyPr>
            <a:normAutofit fontScale="70000" lnSpcReduction="20000"/>
          </a:bodyPr>
          <a:lstStyle/>
          <a:p>
            <a:r>
              <a:rPr lang="en-US" smtClean="0"/>
              <a:t>Contributions to following types of organizations: </a:t>
            </a:r>
          </a:p>
          <a:p>
            <a:pPr lvl="1"/>
            <a:r>
              <a:rPr lang="en-US" smtClean="0"/>
              <a:t>Business organizations such as Chamber of Commerce </a:t>
            </a:r>
          </a:p>
          <a:p>
            <a:pPr lvl="1"/>
            <a:r>
              <a:rPr lang="en-US" smtClean="0"/>
              <a:t>Civic leagues and associations </a:t>
            </a:r>
          </a:p>
          <a:p>
            <a:pPr lvl="1"/>
            <a:r>
              <a:rPr lang="en-US" smtClean="0"/>
              <a:t>Political organizations and candidates </a:t>
            </a:r>
          </a:p>
          <a:p>
            <a:pPr lvl="1"/>
            <a:r>
              <a:rPr lang="en-US" smtClean="0"/>
              <a:t>Social clubs </a:t>
            </a:r>
          </a:p>
          <a:p>
            <a:pPr lvl="1"/>
            <a:r>
              <a:rPr lang="en-US" smtClean="0"/>
              <a:t>Foreign organizations </a:t>
            </a:r>
          </a:p>
          <a:p>
            <a:pPr lvl="1"/>
            <a:r>
              <a:rPr lang="en-US" smtClean="0"/>
              <a:t>Homeowners’ associations </a:t>
            </a:r>
          </a:p>
          <a:p>
            <a:pPr lvl="1"/>
            <a:r>
              <a:rPr lang="en-US" smtClean="0"/>
              <a:t>Communist organizations</a:t>
            </a:r>
            <a:endParaRPr lang="en-US" dirty="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84996" name="Slide Number Placeholder 4"/>
          <p:cNvSpPr>
            <a:spLocks noGrp="1"/>
          </p:cNvSpPr>
          <p:nvPr>
            <p:ph type="sldNum" sz="quarter" idx="14"/>
          </p:nvPr>
        </p:nvSpPr>
        <p:spPr/>
        <p:txBody>
          <a:bodyPr/>
          <a:lstStyle/>
          <a:p>
            <a:fld id="{A3EC887F-AC32-4B90-8279-D6D8996FDE7D}" type="slidenum">
              <a:rPr lang="en-US" altLang="en-US" smtClean="0"/>
              <a:pPr/>
              <a:t>44</a:t>
            </a:fld>
            <a:endParaRPr lang="en-US" altLang="en-US"/>
          </a:p>
        </p:txBody>
      </p:sp>
      <p:pic>
        <p:nvPicPr>
          <p:cNvPr id="8499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81925" y="184150"/>
            <a:ext cx="102235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US" altLang="en-US" smtClean="0"/>
              <a:t>Non-Deductible Contributions</a:t>
            </a:r>
            <a:endParaRPr lang="en-US" altLang="en-US" smtClean="0"/>
          </a:p>
        </p:txBody>
      </p:sp>
      <p:sp>
        <p:nvSpPr>
          <p:cNvPr id="87045" name="Content Placeholder 3"/>
          <p:cNvSpPr>
            <a:spLocks noGrp="1"/>
          </p:cNvSpPr>
          <p:nvPr>
            <p:ph sz="quarter" idx="12"/>
          </p:nvPr>
        </p:nvSpPr>
        <p:spPr/>
        <p:txBody>
          <a:bodyPr>
            <a:normAutofit fontScale="92500" lnSpcReduction="20000"/>
          </a:bodyPr>
          <a:lstStyle/>
          <a:p>
            <a:r>
              <a:rPr lang="en-US" altLang="en-US" smtClean="0"/>
              <a:t>Cost of raffle, bingo, or lottery tickets </a:t>
            </a:r>
          </a:p>
          <a:p>
            <a:r>
              <a:rPr lang="en-US" altLang="en-US" smtClean="0"/>
              <a:t>Tuition </a:t>
            </a:r>
          </a:p>
          <a:p>
            <a:r>
              <a:rPr lang="en-US" altLang="en-US" smtClean="0"/>
              <a:t>Value of person’s time or service</a:t>
            </a:r>
          </a:p>
          <a:p>
            <a:r>
              <a:rPr lang="en-US" altLang="en-US" smtClean="0"/>
              <a:t>Donated blood</a:t>
            </a:r>
          </a:p>
          <a:p>
            <a:r>
              <a:rPr lang="en-US" altLang="en-US" smtClean="0"/>
              <a:t>Direct contributions to an individual</a:t>
            </a:r>
          </a:p>
          <a:p>
            <a:r>
              <a:rPr lang="en-US" altLang="en-US" smtClean="0"/>
              <a:t>Part of contribution that benefits taxpayer</a:t>
            </a:r>
          </a:p>
          <a:p>
            <a:endParaRPr lang="en-US" altLang="en-US" smtClean="0"/>
          </a:p>
        </p:txBody>
      </p:sp>
      <p:sp>
        <p:nvSpPr>
          <p:cNvPr id="3" name="Footer Placeholder 2"/>
          <p:cNvSpPr>
            <a:spLocks noGrp="1"/>
          </p:cNvSpPr>
          <p:nvPr>
            <p:ph type="ftr" sz="quarter" idx="13"/>
          </p:nvPr>
        </p:nvSpPr>
        <p:spPr/>
        <p:txBody>
          <a:bodyPr/>
          <a:lstStyle/>
          <a:p>
            <a:r>
              <a:rPr lang="en-US" smtClean="0"/>
              <a:t>NTTC Training –  TY2016</a:t>
            </a:r>
            <a:endParaRPr lang="en-US"/>
          </a:p>
        </p:txBody>
      </p:sp>
      <p:sp>
        <p:nvSpPr>
          <p:cNvPr id="87044" name="Slide Number Placeholder 4"/>
          <p:cNvSpPr>
            <a:spLocks noGrp="1"/>
          </p:cNvSpPr>
          <p:nvPr>
            <p:ph type="sldNum" sz="quarter" idx="14"/>
          </p:nvPr>
        </p:nvSpPr>
        <p:spPr/>
        <p:txBody>
          <a:bodyPr/>
          <a:lstStyle/>
          <a:p>
            <a:fld id="{EF9E0FE5-9D08-4FE9-8280-66C0BA4AA416}" type="slidenum">
              <a:rPr lang="en-US" altLang="en-US" smtClean="0"/>
              <a:pPr/>
              <a:t>45</a:t>
            </a:fld>
            <a:endParaRPr lang="en-US"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9"/>
          <p:cNvSpPr>
            <a:spLocks noGrp="1"/>
          </p:cNvSpPr>
          <p:nvPr>
            <p:ph type="title"/>
          </p:nvPr>
        </p:nvSpPr>
        <p:spPr/>
        <p:txBody>
          <a:bodyPr/>
          <a:lstStyle/>
          <a:p>
            <a:r>
              <a:rPr lang="en-US" altLang="en-US" smtClean="0"/>
              <a:t>Miscellaneous Deductions</a:t>
            </a:r>
            <a:endParaRPr lang="en-US" altLang="en-US" smtClean="0"/>
          </a:p>
        </p:txBody>
      </p:sp>
      <p:sp>
        <p:nvSpPr>
          <p:cNvPr id="88069" name="Content Placeholder 8"/>
          <p:cNvSpPr>
            <a:spLocks noGrp="1"/>
          </p:cNvSpPr>
          <p:nvPr>
            <p:ph sz="quarter" idx="12"/>
          </p:nvPr>
        </p:nvSpPr>
        <p:spPr/>
        <p:txBody>
          <a:bodyPr>
            <a:normAutofit fontScale="92500" lnSpcReduction="10000"/>
          </a:bodyPr>
          <a:lstStyle/>
          <a:p>
            <a:r>
              <a:rPr lang="en-US" altLang="en-US" smtClean="0"/>
              <a:t>Subject to 2% of AGI threshold</a:t>
            </a:r>
          </a:p>
          <a:p>
            <a:pPr lvl="1"/>
            <a:r>
              <a:rPr lang="en-US" altLang="en-US" smtClean="0"/>
              <a:t>Line 21 – Unreimbursed employee expenses</a:t>
            </a:r>
          </a:p>
          <a:p>
            <a:pPr lvl="2"/>
            <a:r>
              <a:rPr lang="en-US" altLang="en-US" smtClean="0"/>
              <a:t>Uniforms, job hunting, union dues, etc.</a:t>
            </a:r>
          </a:p>
          <a:p>
            <a:pPr lvl="2"/>
            <a:r>
              <a:rPr lang="en-US" altLang="en-US" smtClean="0"/>
              <a:t>Use Form 2106 for mileage at standard rate or travel</a:t>
            </a:r>
          </a:p>
          <a:p>
            <a:pPr lvl="2"/>
            <a:r>
              <a:rPr lang="en-US" altLang="en-US" smtClean="0"/>
              <a:t>Military certification if Form 2106 required for any other reason</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88068" name="Slide Number Placeholder 2"/>
          <p:cNvSpPr>
            <a:spLocks noGrp="1"/>
          </p:cNvSpPr>
          <p:nvPr>
            <p:ph type="sldNum" sz="quarter" idx="14"/>
          </p:nvPr>
        </p:nvSpPr>
        <p:spPr/>
        <p:txBody>
          <a:bodyPr/>
          <a:lstStyle/>
          <a:p>
            <a:fld id="{228BDC12-7212-4C25-9DBE-B227219AC707}" type="slidenum">
              <a:rPr lang="en-US" altLang="en-US" smtClean="0"/>
              <a:pPr/>
              <a:t>46</a:t>
            </a:fld>
            <a:endParaRPr lang="en-US" altLang="en-US"/>
          </a:p>
        </p:txBody>
      </p:sp>
      <p:sp>
        <p:nvSpPr>
          <p:cNvPr id="88070" name="TextBox 4"/>
          <p:cNvSpPr txBox="1">
            <a:spLocks noChangeArrowheads="1"/>
          </p:cNvSpPr>
          <p:nvPr/>
        </p:nvSpPr>
        <p:spPr bwMode="auto">
          <a:xfrm>
            <a:off x="6096000" y="1676400"/>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itchFamily="18" charset="0"/>
              <a:buNone/>
            </a:pPr>
            <a:r>
              <a:rPr lang="en-US" altLang="en-US" sz="2400" b="1" dirty="0">
                <a:solidFill>
                  <a:srgbClr val="0000FF"/>
                </a:solidFill>
              </a:rPr>
              <a:t>Pub 17 Chapter 26</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9"/>
          <p:cNvSpPr>
            <a:spLocks noGrp="1"/>
          </p:cNvSpPr>
          <p:nvPr>
            <p:ph type="title"/>
          </p:nvPr>
        </p:nvSpPr>
        <p:spPr/>
        <p:txBody>
          <a:bodyPr/>
          <a:lstStyle/>
          <a:p>
            <a:r>
              <a:rPr lang="en-US" altLang="en-US" smtClean="0"/>
              <a:t>Miscellaneous Deductions (cont)</a:t>
            </a:r>
            <a:endParaRPr lang="en-US" altLang="en-US" smtClean="0"/>
          </a:p>
        </p:txBody>
      </p:sp>
      <p:sp>
        <p:nvSpPr>
          <p:cNvPr id="90117" name="Content Placeholder 8"/>
          <p:cNvSpPr>
            <a:spLocks noGrp="1"/>
          </p:cNvSpPr>
          <p:nvPr>
            <p:ph sz="quarter" idx="12"/>
          </p:nvPr>
        </p:nvSpPr>
        <p:spPr/>
        <p:txBody>
          <a:bodyPr>
            <a:normAutofit fontScale="85000" lnSpcReduction="10000"/>
          </a:bodyPr>
          <a:lstStyle/>
          <a:p>
            <a:r>
              <a:rPr lang="en-US" altLang="en-US" smtClean="0"/>
              <a:t>Subject to 2% of AGI threshold (cont)</a:t>
            </a:r>
          </a:p>
          <a:p>
            <a:pPr lvl="1"/>
            <a:r>
              <a:rPr lang="en-US" altLang="en-US" smtClean="0"/>
              <a:t>Line 22 – Tax preparation fees</a:t>
            </a:r>
          </a:p>
          <a:p>
            <a:pPr lvl="1"/>
            <a:r>
              <a:rPr lang="en-US" altLang="en-US" smtClean="0"/>
              <a:t>Line 23 – Other expenses, examples</a:t>
            </a:r>
          </a:p>
          <a:p>
            <a:pPr lvl="2"/>
            <a:r>
              <a:rPr lang="en-US" altLang="en-US" smtClean="0"/>
              <a:t>Investment fees</a:t>
            </a:r>
          </a:p>
          <a:p>
            <a:pPr lvl="2"/>
            <a:r>
              <a:rPr lang="en-US" altLang="en-US" smtClean="0"/>
              <a:t>Safe deposit box (if holds investments)</a:t>
            </a:r>
          </a:p>
          <a:p>
            <a:pPr lvl="2"/>
            <a:r>
              <a:rPr lang="en-US" altLang="en-US" smtClean="0"/>
              <a:t>IRA trustee fee (if paid from outside funds)</a:t>
            </a:r>
          </a:p>
          <a:p>
            <a:pPr lvl="2"/>
            <a:r>
              <a:rPr lang="en-US" altLang="en-US" smtClean="0"/>
              <a:t>Repayments of previously claimed income </a:t>
            </a:r>
          </a:p>
          <a:p>
            <a:pPr lvl="2"/>
            <a:r>
              <a:rPr lang="en-US" altLang="en-US" smtClean="0"/>
              <a:t>Cost to produce or collect taxable income</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90116" name="Slide Number Placeholder 2"/>
          <p:cNvSpPr>
            <a:spLocks noGrp="1"/>
          </p:cNvSpPr>
          <p:nvPr>
            <p:ph type="sldNum" sz="quarter" idx="14"/>
          </p:nvPr>
        </p:nvSpPr>
        <p:spPr/>
        <p:txBody>
          <a:bodyPr/>
          <a:lstStyle/>
          <a:p>
            <a:fld id="{8EE3239B-C7FA-4E28-9925-5A70D44A4BF3}" type="slidenum">
              <a:rPr lang="en-US" altLang="en-US" smtClean="0"/>
              <a:pPr/>
              <a:t>47</a:t>
            </a:fld>
            <a:endParaRPr lang="en-US" altLang="en-US"/>
          </a:p>
        </p:txBody>
      </p:sp>
      <p:sp>
        <p:nvSpPr>
          <p:cNvPr id="90118" name="TextBox 4"/>
          <p:cNvSpPr txBox="1">
            <a:spLocks noChangeArrowheads="1"/>
          </p:cNvSpPr>
          <p:nvPr/>
        </p:nvSpPr>
        <p:spPr bwMode="auto">
          <a:xfrm>
            <a:off x="6275388" y="1602581"/>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itchFamily="18" charset="0"/>
              <a:buNone/>
            </a:pPr>
            <a:r>
              <a:rPr lang="en-US" altLang="en-US" sz="2400" b="1" dirty="0">
                <a:solidFill>
                  <a:srgbClr val="0070C0"/>
                </a:solidFill>
              </a:rPr>
              <a:t>Pub 17 Chapter 26</a:t>
            </a:r>
          </a:p>
        </p:txBody>
      </p:sp>
      <p:pic>
        <p:nvPicPr>
          <p:cNvPr id="9011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73975" y="0"/>
            <a:ext cx="123825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itle 9"/>
          <p:cNvSpPr>
            <a:spLocks noGrp="1"/>
          </p:cNvSpPr>
          <p:nvPr>
            <p:ph type="title"/>
          </p:nvPr>
        </p:nvSpPr>
        <p:spPr/>
        <p:txBody>
          <a:bodyPr/>
          <a:lstStyle/>
          <a:p>
            <a:r>
              <a:rPr lang="en-US" smtClean="0"/>
              <a:t>Miscellaneous Deductions (cont)</a:t>
            </a:r>
            <a:endParaRPr lang="en-US" dirty="0" smtClean="0"/>
          </a:p>
        </p:txBody>
      </p:sp>
      <p:sp>
        <p:nvSpPr>
          <p:cNvPr id="92165" name="Content Placeholder 8"/>
          <p:cNvSpPr>
            <a:spLocks noGrp="1"/>
          </p:cNvSpPr>
          <p:nvPr>
            <p:ph sz="quarter" idx="12"/>
          </p:nvPr>
        </p:nvSpPr>
        <p:spPr/>
        <p:txBody>
          <a:bodyPr>
            <a:normAutofit fontScale="77500" lnSpcReduction="20000"/>
          </a:bodyPr>
          <a:lstStyle/>
          <a:p>
            <a:r>
              <a:rPr lang="en-US" altLang="en-US" smtClean="0"/>
              <a:t>Cost to product or collect taxable income, example:  legal fees to obtain social security benefits (e.g. survivor benefits)</a:t>
            </a:r>
          </a:p>
          <a:p>
            <a:pPr lvl="1"/>
            <a:r>
              <a:rPr lang="en-US" altLang="en-US" smtClean="0"/>
              <a:t>Deductible to the extent the income is taxable</a:t>
            </a:r>
          </a:p>
          <a:p>
            <a:pPr lvl="1"/>
            <a:r>
              <a:rPr lang="en-US" altLang="en-US" smtClean="0"/>
              <a:t>If 85% of SS benefit is taxable, 85% of legal fee is deductible</a:t>
            </a:r>
          </a:p>
          <a:p>
            <a:pPr lvl="1"/>
            <a:r>
              <a:rPr lang="en-US" altLang="en-US" smtClean="0"/>
              <a:t>If none of SS benefit is taxable, none of the legal fee is deductible</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92164" name="Slide Number Placeholder 2"/>
          <p:cNvSpPr>
            <a:spLocks noGrp="1"/>
          </p:cNvSpPr>
          <p:nvPr>
            <p:ph type="sldNum" sz="quarter" idx="14"/>
          </p:nvPr>
        </p:nvSpPr>
        <p:spPr/>
        <p:txBody>
          <a:bodyPr/>
          <a:lstStyle/>
          <a:p>
            <a:fld id="{736B62A7-DEB9-483D-8072-64626AE485F2}" type="slidenum">
              <a:rPr lang="en-US" altLang="en-US" smtClean="0"/>
              <a:pPr/>
              <a:t>48</a:t>
            </a:fld>
            <a:endParaRPr lang="en-US" altLang="en-US"/>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4"/>
          <p:cNvSpPr>
            <a:spLocks noGrp="1"/>
          </p:cNvSpPr>
          <p:nvPr>
            <p:ph type="title"/>
          </p:nvPr>
        </p:nvSpPr>
        <p:spPr/>
        <p:txBody>
          <a:bodyPr/>
          <a:lstStyle/>
          <a:p>
            <a:r>
              <a:rPr lang="en-US" smtClean="0"/>
              <a:t>Miscellaneous Not Subject to 2%</a:t>
            </a:r>
            <a:endParaRPr lang="en-US" dirty="0" smtClean="0"/>
          </a:p>
        </p:txBody>
      </p:sp>
      <p:sp>
        <p:nvSpPr>
          <p:cNvPr id="94213" name="Content Placeholder 5"/>
          <p:cNvSpPr>
            <a:spLocks noGrp="1"/>
          </p:cNvSpPr>
          <p:nvPr>
            <p:ph sz="quarter" idx="12"/>
          </p:nvPr>
        </p:nvSpPr>
        <p:spPr/>
        <p:txBody>
          <a:bodyPr>
            <a:normAutofit fontScale="77500" lnSpcReduction="20000"/>
          </a:bodyPr>
          <a:lstStyle/>
          <a:p>
            <a:r>
              <a:rPr lang="en-US" altLang="en-US" smtClean="0"/>
              <a:t>Gambling wages and tickets to extent of winnings</a:t>
            </a:r>
          </a:p>
          <a:p>
            <a:r>
              <a:rPr lang="en-US" altLang="en-US" smtClean="0"/>
              <a:t>Unrecovered investment in annuity </a:t>
            </a:r>
          </a:p>
          <a:p>
            <a:r>
              <a:rPr lang="en-US" altLang="en-US" smtClean="0"/>
              <a:t>Certain work-related expenses for disabled</a:t>
            </a:r>
          </a:p>
          <a:p>
            <a:r>
              <a:rPr lang="en-US" altLang="en-US" smtClean="0"/>
              <a:t>Repayments of income &gt;$3,000 under claim of right</a:t>
            </a:r>
          </a:p>
          <a:p>
            <a:r>
              <a:rPr lang="en-US" altLang="en-US" smtClean="0"/>
              <a:t>Certain Ponzi scheme losses</a:t>
            </a:r>
          </a:p>
          <a:p>
            <a:r>
              <a:rPr lang="en-US" altLang="en-US" smtClean="0"/>
              <a:t>Certain casualties – out of scope</a:t>
            </a:r>
          </a:p>
          <a:p>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94212" name="Slide Number Placeholder 2"/>
          <p:cNvSpPr>
            <a:spLocks noGrp="1"/>
          </p:cNvSpPr>
          <p:nvPr>
            <p:ph type="sldNum" sz="quarter" idx="14"/>
          </p:nvPr>
        </p:nvSpPr>
        <p:spPr/>
        <p:txBody>
          <a:bodyPr/>
          <a:lstStyle/>
          <a:p>
            <a:fld id="{4FC30D73-5305-44CB-9936-EE405C3355B5}" type="slidenum">
              <a:rPr lang="en-US" altLang="en-US" smtClean="0"/>
              <a:pPr/>
              <a:t>49</a:t>
            </a:fld>
            <a:endParaRPr lang="en-US" altLang="en-US"/>
          </a:p>
        </p:txBody>
      </p:sp>
      <p:pic>
        <p:nvPicPr>
          <p:cNvPr id="94214"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343400"/>
            <a:ext cx="1498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p:cNvSpPr>
            <a:spLocks noGrp="1"/>
          </p:cNvSpPr>
          <p:nvPr>
            <p:ph type="title"/>
          </p:nvPr>
        </p:nvSpPr>
        <p:spPr/>
        <p:txBody>
          <a:bodyPr/>
          <a:lstStyle/>
          <a:p>
            <a:r>
              <a:rPr lang="en-US" altLang="en-US" smtClean="0"/>
              <a:t>Possible Itemized Deductions</a:t>
            </a:r>
            <a:endParaRPr lang="en-US" altLang="en-US" smtClean="0"/>
          </a:p>
        </p:txBody>
      </p:sp>
      <p:sp>
        <p:nvSpPr>
          <p:cNvPr id="14341" name="Content Placeholder 6"/>
          <p:cNvSpPr>
            <a:spLocks noGrp="1"/>
          </p:cNvSpPr>
          <p:nvPr>
            <p:ph sz="quarter" idx="12"/>
          </p:nvPr>
        </p:nvSpPr>
        <p:spPr/>
        <p:txBody>
          <a:bodyPr>
            <a:normAutofit fontScale="77500" lnSpcReduction="20000"/>
          </a:bodyPr>
          <a:lstStyle/>
          <a:p>
            <a:r>
              <a:rPr lang="en-US" altLang="en-US" dirty="0" smtClean="0"/>
              <a:t>Medical or dental expenses</a:t>
            </a:r>
          </a:p>
          <a:p>
            <a:r>
              <a:rPr lang="en-US" altLang="en-US" dirty="0" smtClean="0"/>
              <a:t>Taxes</a:t>
            </a:r>
          </a:p>
          <a:p>
            <a:r>
              <a:rPr lang="en-US" altLang="en-US" dirty="0" smtClean="0"/>
              <a:t>Interest </a:t>
            </a:r>
          </a:p>
          <a:p>
            <a:r>
              <a:rPr lang="en-US" altLang="en-US" dirty="0" smtClean="0"/>
              <a:t>Gifts to charity</a:t>
            </a:r>
          </a:p>
          <a:p>
            <a:r>
              <a:rPr lang="en-US" altLang="en-US" dirty="0" smtClean="0"/>
              <a:t>Casualty and theft losses – Out of Scope</a:t>
            </a:r>
          </a:p>
          <a:p>
            <a:r>
              <a:rPr lang="en-US" altLang="en-US" dirty="0" smtClean="0"/>
              <a:t>Miscellaneous expenses – subject to 2%</a:t>
            </a:r>
          </a:p>
          <a:p>
            <a:r>
              <a:rPr lang="en-US" altLang="en-US" dirty="0" smtClean="0"/>
              <a:t>Miscellaneous expenses – not subject to 2%</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a:p>
        </p:txBody>
      </p:sp>
      <p:sp>
        <p:nvSpPr>
          <p:cNvPr id="14340" name="Slide Number Placeholder 2"/>
          <p:cNvSpPr>
            <a:spLocks noGrp="1"/>
          </p:cNvSpPr>
          <p:nvPr>
            <p:ph type="sldNum" sz="quarter" idx="14"/>
          </p:nvPr>
        </p:nvSpPr>
        <p:spPr/>
        <p:txBody>
          <a:bodyPr/>
          <a:lstStyle/>
          <a:p>
            <a:fld id="{AB4BC464-FA9A-4A0F-AA4C-72E21F1D482D}" type="slidenum">
              <a:rPr lang="en-US" altLang="en-US" smtClean="0"/>
              <a:pPr/>
              <a:t>5</a:t>
            </a:fld>
            <a:endParaRPr lang="en-US" altLang="en-US"/>
          </a:p>
        </p:txBody>
      </p:sp>
      <p:sp>
        <p:nvSpPr>
          <p:cNvPr id="14342" name="Rectangle 9"/>
          <p:cNvSpPr>
            <a:spLocks noChangeArrowheads="1"/>
          </p:cNvSpPr>
          <p:nvPr/>
        </p:nvSpPr>
        <p:spPr bwMode="auto">
          <a:xfrm>
            <a:off x="6618287" y="1669179"/>
            <a:ext cx="1897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buClr>
                <a:srgbClr val="000000"/>
              </a:buClr>
              <a:buSzPct val="100000"/>
              <a:buFont typeface="Times New Roman" pitchFamily="18" charset="0"/>
              <a:buNone/>
            </a:pPr>
            <a:r>
              <a:rPr lang="en-US" altLang="en-US" sz="2400" b="1" dirty="0">
                <a:solidFill>
                  <a:srgbClr val="0070C0"/>
                </a:solidFill>
              </a:rPr>
              <a:t> Pub 4012 F-3</a:t>
            </a:r>
            <a:endParaRPr lang="en-US" altLang="en-US" sz="2400" dirty="0">
              <a:solidFill>
                <a:srgbClr val="0070C0"/>
              </a:solidFill>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altLang="en-US" smtClean="0"/>
              <a:t>Deductions – Special Rule</a:t>
            </a:r>
            <a:endParaRPr lang="en-US" altLang="en-US" smtClean="0"/>
          </a:p>
        </p:txBody>
      </p:sp>
      <p:sp>
        <p:nvSpPr>
          <p:cNvPr id="96261" name="Content Placeholder 2"/>
          <p:cNvSpPr>
            <a:spLocks noGrp="1"/>
          </p:cNvSpPr>
          <p:nvPr>
            <p:ph sz="quarter" idx="12"/>
          </p:nvPr>
        </p:nvSpPr>
        <p:spPr/>
        <p:txBody>
          <a:bodyPr>
            <a:normAutofit fontScale="92500" lnSpcReduction="10000"/>
          </a:bodyPr>
          <a:lstStyle/>
          <a:p>
            <a:r>
              <a:rPr lang="en-US" altLang="en-US" smtClean="0"/>
              <a:t>Married filing separately</a:t>
            </a:r>
          </a:p>
          <a:p>
            <a:pPr lvl="1"/>
            <a:r>
              <a:rPr lang="en-US" altLang="en-US" smtClean="0"/>
              <a:t>If one spouse itemizes deductions</a:t>
            </a:r>
          </a:p>
          <a:p>
            <a:pPr lvl="1"/>
            <a:r>
              <a:rPr lang="en-US" altLang="en-US" smtClean="0"/>
              <a:t>The other spouse MUST itemize</a:t>
            </a:r>
          </a:p>
          <a:p>
            <a:pPr lvl="2"/>
            <a:r>
              <a:rPr lang="en-US" altLang="en-US" smtClean="0"/>
              <a:t>Standard deduction not allowed</a:t>
            </a:r>
          </a:p>
          <a:p>
            <a:pPr lvl="1"/>
            <a:r>
              <a:rPr lang="en-US" altLang="en-US" smtClean="0"/>
              <a:t>Does not matter who files first</a:t>
            </a:r>
          </a:p>
          <a:p>
            <a:r>
              <a:rPr lang="en-US" altLang="en-US" smtClean="0"/>
              <a:t>Does not apply if eligible for Head of Household status</a:t>
            </a:r>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96260" name="Slide Number Placeholder 4"/>
          <p:cNvSpPr>
            <a:spLocks noGrp="1"/>
          </p:cNvSpPr>
          <p:nvPr>
            <p:ph type="sldNum" sz="quarter" idx="14"/>
          </p:nvPr>
        </p:nvSpPr>
        <p:spPr/>
        <p:txBody>
          <a:bodyPr/>
          <a:lstStyle/>
          <a:p>
            <a:fld id="{382CD0DE-5E0D-45A9-B24F-BF359E685058}" type="slidenum">
              <a:rPr lang="en-US" altLang="en-US" smtClean="0"/>
              <a:pPr/>
              <a:t>50</a:t>
            </a:fld>
            <a:endParaRPr lang="en-US" altLang="en-US"/>
          </a:p>
        </p:txBody>
      </p:sp>
      <p:pic>
        <p:nvPicPr>
          <p:cNvPr id="96262"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1231853">
            <a:off x="7543800" y="33338"/>
            <a:ext cx="1498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tLang="en-US" smtClean="0"/>
              <a:t>Phase-outs</a:t>
            </a:r>
            <a:endParaRPr lang="en-US" altLang="en-US" smtClean="0"/>
          </a:p>
        </p:txBody>
      </p:sp>
      <p:sp>
        <p:nvSpPr>
          <p:cNvPr id="97285" name="Content Placeholder 2"/>
          <p:cNvSpPr>
            <a:spLocks noGrp="1"/>
          </p:cNvSpPr>
          <p:nvPr>
            <p:ph sz="quarter" idx="12"/>
          </p:nvPr>
        </p:nvSpPr>
        <p:spPr/>
        <p:txBody>
          <a:bodyPr/>
          <a:lstStyle/>
          <a:p>
            <a:r>
              <a:rPr lang="en-US" altLang="en-US" smtClean="0"/>
              <a:t>Itemized deductions and exemption deductions are reduced if AGI is more than</a:t>
            </a:r>
          </a:p>
          <a:p>
            <a:pPr lvl="1"/>
            <a:r>
              <a:rPr lang="en-US" altLang="en-US" smtClean="0"/>
              <a:t>$155,650</a:t>
            </a:r>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97284" name="Slide Number Placeholder 4"/>
          <p:cNvSpPr>
            <a:spLocks noGrp="1"/>
          </p:cNvSpPr>
          <p:nvPr>
            <p:ph type="sldNum" sz="quarter" idx="14"/>
          </p:nvPr>
        </p:nvSpPr>
        <p:spPr/>
        <p:txBody>
          <a:bodyPr/>
          <a:lstStyle/>
          <a:p>
            <a:fld id="{3C7DB514-2865-412D-93F0-449975E5CED0}" type="slidenum">
              <a:rPr lang="en-US" altLang="en-US" smtClean="0"/>
              <a:pPr/>
              <a:t>51</a:t>
            </a:fld>
            <a:endParaRPr lang="en-US" alt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76988" y="5334000"/>
            <a:ext cx="78581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p:cNvSpPr/>
          <p:nvPr/>
        </p:nvSpPr>
        <p:spPr>
          <a:xfrm>
            <a:off x="7978775" y="304800"/>
            <a:ext cx="823913" cy="822325"/>
          </a:xfrm>
          <a:prstGeom prst="star5">
            <a:avLst/>
          </a:prstGeom>
          <a:solidFill>
            <a:srgbClr val="2DA2BF"/>
          </a:solidFill>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eaLnBrk="1" hangingPunct="1">
              <a:defRPr/>
            </a:pP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tLang="en-US" smtClean="0"/>
              <a:t>Quality Review</a:t>
            </a:r>
            <a:endParaRPr lang="en-US" altLang="en-US" smtClean="0"/>
          </a:p>
        </p:txBody>
      </p:sp>
      <p:sp>
        <p:nvSpPr>
          <p:cNvPr id="98309" name="Content Placeholder 2"/>
          <p:cNvSpPr>
            <a:spLocks noGrp="1"/>
          </p:cNvSpPr>
          <p:nvPr>
            <p:ph sz="quarter" idx="12"/>
          </p:nvPr>
        </p:nvSpPr>
        <p:spPr/>
        <p:txBody>
          <a:bodyPr>
            <a:normAutofit fontScale="85000" lnSpcReduction="10000"/>
          </a:bodyPr>
          <a:lstStyle/>
          <a:p>
            <a:r>
              <a:rPr lang="en-US" altLang="en-US" smtClean="0"/>
              <a:t>Review with taxpayer to ensure all deductions considered</a:t>
            </a:r>
          </a:p>
          <a:p>
            <a:r>
              <a:rPr lang="en-US" altLang="en-US" smtClean="0"/>
              <a:t>Review taxpayer’s documents to ensure all deductions are entered in TaxWise</a:t>
            </a:r>
          </a:p>
          <a:p>
            <a:r>
              <a:rPr lang="en-US" altLang="en-US" smtClean="0"/>
              <a:t>Compare to prior year’s deductions</a:t>
            </a:r>
          </a:p>
          <a:p>
            <a:r>
              <a:rPr lang="en-US" altLang="en-US" smtClean="0"/>
              <a:t>Review Schedule A – as expected?</a:t>
            </a:r>
          </a:p>
          <a:p>
            <a:r>
              <a:rPr lang="en-US" altLang="en-US" smtClean="0"/>
              <a:t>Any state adjustments needed?</a:t>
            </a:r>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98308" name="Slide Number Placeholder 4"/>
          <p:cNvSpPr>
            <a:spLocks noGrp="1"/>
          </p:cNvSpPr>
          <p:nvPr>
            <p:ph type="sldNum" sz="quarter" idx="14"/>
          </p:nvPr>
        </p:nvSpPr>
        <p:spPr/>
        <p:txBody>
          <a:bodyPr/>
          <a:lstStyle/>
          <a:p>
            <a:fld id="{54C8470C-FCBD-4CFD-9145-D3EB5D5C0630}" type="slidenum">
              <a:rPr lang="en-US" altLang="en-US" smtClean="0"/>
              <a:pPr/>
              <a:t>52</a:t>
            </a:fld>
            <a:endParaRPr lang="en-US" altLang="en-US"/>
          </a:p>
        </p:txBody>
      </p:sp>
      <p:pic>
        <p:nvPicPr>
          <p:cNvPr id="983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04800"/>
            <a:ext cx="14097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tLang="en-US" smtClean="0"/>
              <a:t>Summary with Taxpayer</a:t>
            </a:r>
            <a:endParaRPr lang="en-US" altLang="en-US" smtClean="0"/>
          </a:p>
        </p:txBody>
      </p:sp>
      <p:sp>
        <p:nvSpPr>
          <p:cNvPr id="99333" name="Content Placeholder 2"/>
          <p:cNvSpPr>
            <a:spLocks noGrp="1"/>
          </p:cNvSpPr>
          <p:nvPr>
            <p:ph sz="quarter" idx="12"/>
          </p:nvPr>
        </p:nvSpPr>
        <p:spPr/>
        <p:txBody>
          <a:bodyPr>
            <a:normAutofit fontScale="92500" lnSpcReduction="20000"/>
          </a:bodyPr>
          <a:lstStyle/>
          <a:p>
            <a:r>
              <a:rPr lang="en-US" altLang="en-US" smtClean="0"/>
              <a:t>Explain why itemizing does or does not help</a:t>
            </a:r>
          </a:p>
          <a:p>
            <a:r>
              <a:rPr lang="en-US" altLang="en-US" smtClean="0"/>
              <a:t>Explain thresholds </a:t>
            </a:r>
          </a:p>
          <a:p>
            <a:pPr lvl="1"/>
            <a:r>
              <a:rPr lang="en-US" altLang="en-US" smtClean="0"/>
              <a:t>Medical expense 10% versus old 7.5%</a:t>
            </a:r>
          </a:p>
          <a:p>
            <a:pPr lvl="1"/>
            <a:r>
              <a:rPr lang="en-US" altLang="en-US" smtClean="0"/>
              <a:t>Misc expenses 2%</a:t>
            </a:r>
          </a:p>
          <a:p>
            <a:r>
              <a:rPr lang="en-US" altLang="en-US" smtClean="0"/>
              <a:t>Remind of need to keep records and receipts</a:t>
            </a:r>
          </a:p>
          <a:p>
            <a:endParaRPr lang="en-US" altLang="en-US"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99332" name="Slide Number Placeholder 4"/>
          <p:cNvSpPr>
            <a:spLocks noGrp="1"/>
          </p:cNvSpPr>
          <p:nvPr>
            <p:ph type="sldNum" sz="quarter" idx="14"/>
          </p:nvPr>
        </p:nvSpPr>
        <p:spPr/>
        <p:txBody>
          <a:bodyPr/>
          <a:lstStyle/>
          <a:p>
            <a:fld id="{C3EEC6E7-9EE3-4FEB-892D-532A17881BEA}" type="slidenum">
              <a:rPr lang="en-US" altLang="en-US" smtClean="0"/>
              <a:pPr/>
              <a:t>53</a:t>
            </a:fld>
            <a:endParaRPr lang="en-US" altLang="en-US"/>
          </a:p>
        </p:txBody>
      </p:sp>
      <p:pic>
        <p:nvPicPr>
          <p:cNvPr id="9933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04800"/>
            <a:ext cx="1524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altLang="en-US" smtClean="0"/>
              <a:t>Itemized Deductions</a:t>
            </a:r>
          </a:p>
        </p:txBody>
      </p:sp>
      <p:sp>
        <p:nvSpPr>
          <p:cNvPr id="2" name="Footer Placeholder 1"/>
          <p:cNvSpPr>
            <a:spLocks noGrp="1"/>
          </p:cNvSpPr>
          <p:nvPr>
            <p:ph type="ftr" sz="quarter" idx="10"/>
          </p:nvPr>
        </p:nvSpPr>
        <p:spPr/>
        <p:txBody>
          <a:bodyPr/>
          <a:lstStyle/>
          <a:p>
            <a:pPr>
              <a:defRPr/>
            </a:pPr>
            <a:r>
              <a:rPr lang="en-US"/>
              <a:t>NTTC Training –  TY2016</a:t>
            </a:r>
          </a:p>
        </p:txBody>
      </p:sp>
      <p:sp>
        <p:nvSpPr>
          <p:cNvPr id="10035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2F8AA5A-8938-409F-82D3-9A32B3101028}" type="slidenum">
              <a:rPr lang="en-US" altLang="en-US"/>
              <a:pPr/>
              <a:t>54</a:t>
            </a:fld>
            <a:endParaRPr lang="en-US" altLang="en-US"/>
          </a:p>
        </p:txBody>
      </p:sp>
      <p:sp>
        <p:nvSpPr>
          <p:cNvPr id="100357" name="Text Box 4"/>
          <p:cNvSpPr txBox="1">
            <a:spLocks noChangeArrowheads="1"/>
          </p:cNvSpPr>
          <p:nvPr/>
        </p:nvSpPr>
        <p:spPr bwMode="auto">
          <a:xfrm>
            <a:off x="2155825" y="2430463"/>
            <a:ext cx="3711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0113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4685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29257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3829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lgn="ctr" defTabSz="914400" eaLnBrk="1" hangingPunct="1">
              <a:spcBef>
                <a:spcPct val="50000"/>
              </a:spcBef>
              <a:buClrTx/>
              <a:buSzTx/>
              <a:buFontTx/>
              <a:buNone/>
            </a:pPr>
            <a:endParaRPr lang="en-US" altLang="en-US" sz="1400" b="0">
              <a:ea typeface="SimSun" pitchFamily="2" charset="-122"/>
              <a:cs typeface="Arial" charset="0"/>
            </a:endParaRPr>
          </a:p>
        </p:txBody>
      </p:sp>
      <p:sp>
        <p:nvSpPr>
          <p:cNvPr id="100358" name="Text Box 5"/>
          <p:cNvSpPr txBox="1">
            <a:spLocks noChangeArrowheads="1"/>
          </p:cNvSpPr>
          <p:nvPr/>
        </p:nvSpPr>
        <p:spPr bwMode="auto">
          <a:xfrm>
            <a:off x="1219200" y="2514600"/>
            <a:ext cx="3429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0113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4685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29257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3829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lgn="ctr" defTabSz="914400" eaLnBrk="1" hangingPunct="1">
              <a:spcBef>
                <a:spcPct val="50000"/>
              </a:spcBef>
              <a:buClrTx/>
              <a:buSzTx/>
              <a:buFontTx/>
              <a:buNone/>
            </a:pPr>
            <a:r>
              <a:rPr lang="en-US" altLang="en-US" sz="3600">
                <a:solidFill>
                  <a:srgbClr val="000099"/>
                </a:solidFill>
                <a:ea typeface="SimSun" pitchFamily="2" charset="-122"/>
                <a:cs typeface="Arial" charset="0"/>
              </a:rPr>
              <a:t>Questions?</a:t>
            </a:r>
          </a:p>
        </p:txBody>
      </p:sp>
      <p:sp>
        <p:nvSpPr>
          <p:cNvPr id="100359" name="Text Box 6"/>
          <p:cNvSpPr txBox="1">
            <a:spLocks noChangeArrowheads="1"/>
          </p:cNvSpPr>
          <p:nvPr/>
        </p:nvSpPr>
        <p:spPr bwMode="auto">
          <a:xfrm>
            <a:off x="4343400" y="41910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1554163">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0113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4685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29257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382963"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lgn="ctr" defTabSz="914400" eaLnBrk="1" hangingPunct="1">
              <a:spcBef>
                <a:spcPct val="50000"/>
              </a:spcBef>
              <a:buClrTx/>
              <a:buSzTx/>
              <a:buFontTx/>
              <a:buNone/>
            </a:pPr>
            <a:r>
              <a:rPr lang="en-US" altLang="en-US" sz="3600">
                <a:solidFill>
                  <a:srgbClr val="000099"/>
                </a:solidFill>
                <a:ea typeface="SimSun" pitchFamily="2" charset="-122"/>
                <a:cs typeface="Arial" charset="0"/>
              </a:rPr>
              <a:t>Comments?</a:t>
            </a:r>
            <a:endParaRPr lang="en-US" altLang="en-US" sz="2800">
              <a:solidFill>
                <a:srgbClr val="000099"/>
              </a:solidFill>
              <a:ea typeface="SimSun" pitchFamily="2" charset="-122"/>
              <a:cs typeface="Arial" charset="0"/>
            </a:endParaRPr>
          </a:p>
        </p:txBody>
      </p:sp>
      <p:pic>
        <p:nvPicPr>
          <p:cNvPr id="100360"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14988" y="2159000"/>
            <a:ext cx="1471612"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Limitations on Scope</a:t>
            </a:r>
            <a:endParaRPr lang="en-US" altLang="en-US" smtClean="0"/>
          </a:p>
        </p:txBody>
      </p:sp>
      <p:sp>
        <p:nvSpPr>
          <p:cNvPr id="16389" name="Content Placeholder 2"/>
          <p:cNvSpPr>
            <a:spLocks noGrp="1"/>
          </p:cNvSpPr>
          <p:nvPr>
            <p:ph sz="quarter" idx="12"/>
          </p:nvPr>
        </p:nvSpPr>
        <p:spPr/>
        <p:txBody>
          <a:bodyPr>
            <a:normAutofit fontScale="85000" lnSpcReduction="20000"/>
          </a:bodyPr>
          <a:lstStyle/>
          <a:p>
            <a:r>
              <a:rPr lang="en-US" altLang="en-US" smtClean="0"/>
              <a:t>Individuals with the following should be referred to a paid preparer</a:t>
            </a:r>
          </a:p>
          <a:p>
            <a:pPr lvl="1"/>
            <a:r>
              <a:rPr lang="en-US" altLang="en-US" smtClean="0"/>
              <a:t>Investment interest expense</a:t>
            </a:r>
          </a:p>
          <a:p>
            <a:pPr lvl="1"/>
            <a:r>
              <a:rPr lang="en-US" altLang="en-US" smtClean="0"/>
              <a:t>A charitable contribution carryover from a prior year or created in the current year</a:t>
            </a:r>
          </a:p>
          <a:p>
            <a:pPr lvl="1"/>
            <a:r>
              <a:rPr lang="en-US" altLang="en-US" smtClean="0"/>
              <a:t>Noncash donations exceeding $5,000</a:t>
            </a:r>
          </a:p>
          <a:p>
            <a:pPr lvl="1"/>
            <a:r>
              <a:rPr lang="en-US" altLang="en-US" smtClean="0"/>
              <a:t>Job expenses which were partially reimbursed by the employer</a:t>
            </a:r>
          </a:p>
          <a:p>
            <a:pPr lvl="1"/>
            <a:r>
              <a:rPr lang="en-US" altLang="en-US" smtClean="0"/>
              <a:t>Casualties or theft losses</a:t>
            </a:r>
          </a:p>
          <a:p>
            <a:pPr lvl="1"/>
            <a:endParaRPr lang="en-US" altLang="en-US" smtClean="0"/>
          </a:p>
          <a:p>
            <a:pPr lvl="1"/>
            <a:endParaRPr lang="en-US" altLang="en-US" dirty="0"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16388" name="Slide Number Placeholder 4"/>
          <p:cNvSpPr>
            <a:spLocks noGrp="1"/>
          </p:cNvSpPr>
          <p:nvPr>
            <p:ph type="sldNum" sz="quarter" idx="14"/>
          </p:nvPr>
        </p:nvSpPr>
        <p:spPr/>
        <p:txBody>
          <a:bodyPr/>
          <a:lstStyle/>
          <a:p>
            <a:fld id="{E73E6C4B-1E66-494E-ABD2-CA38B224D422}"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Limitations of Scope Continued</a:t>
            </a:r>
            <a:endParaRPr lang="en-US" altLang="en-US" smtClean="0"/>
          </a:p>
        </p:txBody>
      </p:sp>
      <p:sp>
        <p:nvSpPr>
          <p:cNvPr id="17413" name="Content Placeholder 2"/>
          <p:cNvSpPr>
            <a:spLocks noGrp="1"/>
          </p:cNvSpPr>
          <p:nvPr>
            <p:ph sz="quarter" idx="12"/>
          </p:nvPr>
        </p:nvSpPr>
        <p:spPr/>
        <p:txBody>
          <a:bodyPr/>
          <a:lstStyle/>
          <a:p>
            <a:r>
              <a:rPr lang="en-US" altLang="en-US" smtClean="0"/>
              <a:t>See Scope Manual for other, rare limitations</a:t>
            </a:r>
          </a:p>
          <a:p>
            <a:pPr lvl="1"/>
            <a:r>
              <a:rPr lang="en-US" altLang="en-US" smtClean="0"/>
              <a:t>Schedule A limitations</a:t>
            </a:r>
            <a:endParaRPr lang="en-US" altLang="en-US" smtClean="0"/>
          </a:p>
        </p:txBody>
      </p:sp>
      <p:sp>
        <p:nvSpPr>
          <p:cNvPr id="4" name="Footer Placeholder 3"/>
          <p:cNvSpPr>
            <a:spLocks noGrp="1"/>
          </p:cNvSpPr>
          <p:nvPr>
            <p:ph type="ftr" sz="quarter" idx="13"/>
          </p:nvPr>
        </p:nvSpPr>
        <p:spPr/>
        <p:txBody>
          <a:bodyPr/>
          <a:lstStyle/>
          <a:p>
            <a:r>
              <a:rPr lang="en-US" smtClean="0"/>
              <a:t>NTTC Training –  TY2016</a:t>
            </a:r>
            <a:endParaRPr lang="en-US"/>
          </a:p>
        </p:txBody>
      </p:sp>
      <p:sp>
        <p:nvSpPr>
          <p:cNvPr id="17412" name="Slide Number Placeholder 4"/>
          <p:cNvSpPr>
            <a:spLocks noGrp="1"/>
          </p:cNvSpPr>
          <p:nvPr>
            <p:ph type="sldNum" sz="quarter" idx="14"/>
          </p:nvPr>
        </p:nvSpPr>
        <p:spPr/>
        <p:txBody>
          <a:bodyPr/>
          <a:lstStyle/>
          <a:p>
            <a:fld id="{A8F0624B-4956-4074-BE7F-263E9ABBD447}"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9050" y="61913"/>
            <a:ext cx="3638550" cy="603250"/>
          </a:xfrm>
          <a:solidFill>
            <a:schemeClr val="bg1"/>
          </a:solidFill>
        </p:spPr>
        <p:txBody>
          <a:bodyPr/>
          <a:lstStyle/>
          <a:p>
            <a:pPr eaLnBrk="1" hangingPunct="1"/>
            <a:r>
              <a:rPr lang="en-US" altLang="en-US" smtClean="0">
                <a:solidFill>
                  <a:srgbClr val="0000FF"/>
                </a:solidFill>
              </a:rPr>
              <a:t>Schedule A</a:t>
            </a:r>
          </a:p>
        </p:txBody>
      </p:sp>
      <p:sp>
        <p:nvSpPr>
          <p:cNvPr id="2" name="Footer Placeholder 1"/>
          <p:cNvSpPr>
            <a:spLocks noGrp="1"/>
          </p:cNvSpPr>
          <p:nvPr>
            <p:ph type="ftr" sz="quarter" idx="10"/>
          </p:nvPr>
        </p:nvSpPr>
        <p:spPr/>
        <p:txBody>
          <a:bodyPr/>
          <a:lstStyle/>
          <a:p>
            <a:pPr>
              <a:defRPr/>
            </a:pPr>
            <a:r>
              <a:rPr lang="en-US"/>
              <a:t>NTTC Training –  TY2016</a:t>
            </a:r>
          </a:p>
        </p:txBody>
      </p:sp>
      <p:sp>
        <p:nvSpPr>
          <p:cNvPr id="1843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81761AA-0A68-4C82-84EA-155E4D5EAEF4}" type="slidenum">
              <a:rPr lang="en-US" altLang="en-US"/>
              <a:pPr/>
              <a:t>8</a:t>
            </a:fld>
            <a:endParaRPr lang="en-US" altLang="en-US"/>
          </a:p>
        </p:txBody>
      </p:sp>
      <p:sp>
        <p:nvSpPr>
          <p:cNvPr id="6" name="Oval 5"/>
          <p:cNvSpPr/>
          <p:nvPr/>
        </p:nvSpPr>
        <p:spPr>
          <a:xfrm>
            <a:off x="2597150" y="2189163"/>
            <a:ext cx="547688" cy="549275"/>
          </a:xfrm>
          <a:prstGeom prst="ellipse">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SzPct val="100000"/>
              <a:buFont typeface="Times New Roman" panose="02020603050405020304" pitchFamily="18" charset="0"/>
              <a:buNone/>
              <a:defRPr/>
            </a:pPr>
            <a:endParaRPr lang="en-US" altLang="en-US" dirty="0">
              <a:solidFill>
                <a:srgbClr val="FFFFFF"/>
              </a:solidFill>
              <a:ea typeface="SimSun" panose="02010600030101010101" pitchFamily="2" charset="-122"/>
            </a:endParaRPr>
          </a:p>
        </p:txBody>
      </p:sp>
      <p:sp>
        <p:nvSpPr>
          <p:cNvPr id="18" name="Oval 17"/>
          <p:cNvSpPr/>
          <p:nvPr/>
        </p:nvSpPr>
        <p:spPr>
          <a:xfrm>
            <a:off x="4224338" y="2349500"/>
            <a:ext cx="549275" cy="549275"/>
          </a:xfrm>
          <a:prstGeom prst="ellipse">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SzPct val="100000"/>
              <a:buFont typeface="Times New Roman" panose="02020603050405020304" pitchFamily="18" charset="0"/>
              <a:buNone/>
              <a:defRPr/>
            </a:pPr>
            <a:endParaRPr lang="en-US" altLang="en-US" dirty="0">
              <a:solidFill>
                <a:srgbClr val="FFFFFF"/>
              </a:solidFill>
              <a:ea typeface="SimSun" panose="02010600030101010101" pitchFamily="2" charset="-122"/>
            </a:endParaRPr>
          </a:p>
        </p:txBody>
      </p:sp>
      <p:sp>
        <p:nvSpPr>
          <p:cNvPr id="18443" name="TextBox 11"/>
          <p:cNvSpPr txBox="1">
            <a:spLocks noChangeArrowheads="1"/>
          </p:cNvSpPr>
          <p:nvPr/>
        </p:nvSpPr>
        <p:spPr bwMode="auto">
          <a:xfrm>
            <a:off x="7620000" y="9144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p>
        </p:txBody>
      </p:sp>
      <p:sp>
        <p:nvSpPr>
          <p:cNvPr id="18444" name="TextBox 2"/>
          <p:cNvSpPr txBox="1">
            <a:spLocks noChangeArrowheads="1"/>
          </p:cNvSpPr>
          <p:nvPr/>
        </p:nvSpPr>
        <p:spPr bwMode="auto">
          <a:xfrm>
            <a:off x="8077200" y="914400"/>
            <a:ext cx="60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p>
        </p:txBody>
      </p:sp>
      <p:pic>
        <p:nvPicPr>
          <p:cNvPr id="1843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25500"/>
            <a:ext cx="8308975" cy="575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12" name="Oval 12"/>
          <p:cNvSpPr>
            <a:spLocks noChangeArrowheads="1"/>
          </p:cNvSpPr>
          <p:nvPr/>
        </p:nvSpPr>
        <p:spPr bwMode="auto">
          <a:xfrm>
            <a:off x="344488" y="2057400"/>
            <a:ext cx="1004887" cy="914400"/>
          </a:xfrm>
          <a:prstGeom prst="roundRect">
            <a:avLst/>
          </a:prstGeom>
          <a:gradFill rotWithShape="1">
            <a:gsLst>
              <a:gs pos="0">
                <a:srgbClr val="66FFFF">
                  <a:alpha val="50998"/>
                </a:srgbClr>
              </a:gs>
              <a:gs pos="100000">
                <a:srgbClr val="C0FFFF">
                  <a:alpha val="49001"/>
                </a:srgbClr>
              </a:gs>
            </a:gsLst>
            <a:lin ang="5400000" scaled="1"/>
          </a:gradFill>
          <a:ln w="38100">
            <a:solidFill>
              <a:schemeClr val="tx2">
                <a:lumMod val="40000"/>
                <a:lumOff val="60000"/>
              </a:schemeClr>
            </a:solidFill>
            <a:round/>
            <a:headEnd/>
            <a:tailEnd/>
          </a:ln>
        </p:spPr>
        <p:txBody>
          <a:bodyPr wrap="none" anchor="ctr"/>
          <a:lstStyle/>
          <a:p>
            <a:pPr algn="ctr" eaLnBrk="1" hangingPunct="1">
              <a:buClr>
                <a:srgbClr val="000000"/>
              </a:buClr>
              <a:buSzPct val="100000"/>
              <a:buFont typeface="Times New Roman" panose="02020603050405020304" pitchFamily="18" charset="0"/>
              <a:buNone/>
              <a:defRPr/>
            </a:pPr>
            <a:endParaRPr lang="en-US" altLang="en-US" dirty="0"/>
          </a:p>
        </p:txBody>
      </p:sp>
      <p:sp>
        <p:nvSpPr>
          <p:cNvPr id="76814" name="Oval 14"/>
          <p:cNvSpPr>
            <a:spLocks noChangeArrowheads="1"/>
          </p:cNvSpPr>
          <p:nvPr/>
        </p:nvSpPr>
        <p:spPr bwMode="auto">
          <a:xfrm>
            <a:off x="346075" y="3051175"/>
            <a:ext cx="1003300" cy="454025"/>
          </a:xfrm>
          <a:prstGeom prst="roundRect">
            <a:avLst/>
          </a:prstGeom>
          <a:gradFill rotWithShape="1">
            <a:gsLst>
              <a:gs pos="0">
                <a:srgbClr val="66FFFF">
                  <a:alpha val="50998"/>
                </a:srgbClr>
              </a:gs>
              <a:gs pos="100000">
                <a:srgbClr val="8BFFFF">
                  <a:alpha val="50998"/>
                </a:srgbClr>
              </a:gs>
            </a:gsLst>
            <a:lin ang="5400000" scaled="1"/>
          </a:gradFill>
          <a:ln w="38100">
            <a:solidFill>
              <a:schemeClr val="tx2">
                <a:lumMod val="40000"/>
                <a:lumOff val="60000"/>
              </a:schemeClr>
            </a:solidFill>
            <a:round/>
            <a:headEnd/>
            <a:tailEnd/>
          </a:ln>
        </p:spPr>
        <p:txBody>
          <a:bodyPr wrap="none" anchor="ctr"/>
          <a:lstStyle/>
          <a:p>
            <a:pPr algn="ctr" eaLnBrk="1" hangingPunct="1">
              <a:buClr>
                <a:srgbClr val="000000"/>
              </a:buClr>
              <a:buSzPct val="100000"/>
              <a:buFont typeface="Times New Roman" panose="02020603050405020304" pitchFamily="18" charset="0"/>
              <a:buNone/>
              <a:defRPr/>
            </a:pPr>
            <a:endParaRPr lang="en-US" altLang="en-US" dirty="0"/>
          </a:p>
        </p:txBody>
      </p:sp>
      <p:sp>
        <p:nvSpPr>
          <p:cNvPr id="76815" name="Oval 15"/>
          <p:cNvSpPr>
            <a:spLocks noChangeArrowheads="1"/>
          </p:cNvSpPr>
          <p:nvPr/>
        </p:nvSpPr>
        <p:spPr bwMode="auto">
          <a:xfrm>
            <a:off x="382588" y="4419600"/>
            <a:ext cx="985837" cy="609600"/>
          </a:xfrm>
          <a:prstGeom prst="roundRect">
            <a:avLst/>
          </a:prstGeom>
          <a:gradFill rotWithShape="1">
            <a:gsLst>
              <a:gs pos="0">
                <a:srgbClr val="66FFFF">
                  <a:alpha val="42998"/>
                </a:srgbClr>
              </a:gs>
              <a:gs pos="100000">
                <a:srgbClr val="9EFFFF">
                  <a:alpha val="46001"/>
                </a:srgbClr>
              </a:gs>
            </a:gsLst>
            <a:lin ang="5400000" scaled="1"/>
          </a:gradFill>
          <a:ln w="38100">
            <a:solidFill>
              <a:schemeClr val="tx2">
                <a:lumMod val="40000"/>
                <a:lumOff val="60000"/>
              </a:schemeClr>
            </a:solidFill>
            <a:round/>
            <a:headEnd/>
            <a:tailEnd/>
          </a:ln>
        </p:spPr>
        <p:txBody>
          <a:bodyPr wrap="none" anchor="ctr"/>
          <a:lstStyle/>
          <a:p>
            <a:pPr algn="ctr" eaLnBrk="1" hangingPunct="1">
              <a:buClr>
                <a:srgbClr val="000000"/>
              </a:buClr>
              <a:buSzPct val="100000"/>
              <a:buFont typeface="Times New Roman" panose="02020603050405020304" pitchFamily="18" charset="0"/>
              <a:buNone/>
              <a:defRPr/>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76812"/>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6"/>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76814"/>
                                        </p:tgtEl>
                                        <p:attrNameLst>
                                          <p:attrName>style.visibility</p:attrName>
                                        </p:attrNameLst>
                                      </p:cBhvr>
                                      <p:to>
                                        <p:strVal val="visible"/>
                                      </p:to>
                                    </p:set>
                                  </p:childTnLst>
                                  <p:subTnLst>
                                    <p:set>
                                      <p:cBhvr override="childStyle">
                                        <p:cTn dur="1" fill="hold" display="0" masterRel="nextClick" afterEffect="1"/>
                                        <p:tgtEl>
                                          <p:spTgt spid="76814"/>
                                        </p:tgtEl>
                                        <p:attrNameLst>
                                          <p:attrName>style.visibility</p:attrName>
                                        </p:attrNameLst>
                                      </p:cBhvr>
                                      <p:to>
                                        <p:strVal val="hidden"/>
                                      </p:to>
                                    </p:set>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8" grpId="0" animBg="1"/>
      <p:bldP spid="18" grpId="1" animBg="1"/>
      <p:bldP spid="76812" grpId="0" animBg="1"/>
      <p:bldP spid="76812" grpId="1" animBg="1"/>
      <p:bldP spid="76814" grpId="0" animBg="1"/>
      <p:bldP spid="768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Medical Expenses</a:t>
            </a:r>
            <a:endParaRPr lang="en-US" altLang="en-US" smtClean="0"/>
          </a:p>
        </p:txBody>
      </p:sp>
      <p:sp>
        <p:nvSpPr>
          <p:cNvPr id="3" name="Content Placeholder 2"/>
          <p:cNvSpPr>
            <a:spLocks noGrp="1"/>
          </p:cNvSpPr>
          <p:nvPr>
            <p:ph sz="quarter" idx="12"/>
          </p:nvPr>
        </p:nvSpPr>
        <p:spPr/>
        <p:txBody>
          <a:bodyPr>
            <a:normAutofit fontScale="70000" lnSpcReduction="20000"/>
          </a:bodyPr>
          <a:lstStyle/>
          <a:p>
            <a:r>
              <a:rPr lang="en-US" smtClean="0"/>
              <a:t>Medical expenses include </a:t>
            </a:r>
          </a:p>
          <a:p>
            <a:pPr lvl="1"/>
            <a:r>
              <a:rPr lang="en-US" smtClean="0"/>
              <a:t>Diagnosis, cure, mitigation, treatment, or prevention of disease</a:t>
            </a:r>
          </a:p>
          <a:p>
            <a:pPr lvl="1"/>
            <a:r>
              <a:rPr lang="en-US" smtClean="0"/>
              <a:t>Treatments affecting any part or function of body</a:t>
            </a:r>
          </a:p>
          <a:p>
            <a:pPr lvl="1"/>
            <a:r>
              <a:rPr lang="en-US" smtClean="0"/>
              <a:t>Equipment, supplies, and diagnostic devices</a:t>
            </a:r>
          </a:p>
          <a:p>
            <a:pPr lvl="1"/>
            <a:r>
              <a:rPr lang="en-US" smtClean="0"/>
              <a:t>Premiums for insurance that covers medical care</a:t>
            </a:r>
          </a:p>
          <a:p>
            <a:pPr lvl="1"/>
            <a:r>
              <a:rPr lang="en-US" smtClean="0"/>
              <a:t>Long-term care insurance premiums (limited)</a:t>
            </a:r>
          </a:p>
          <a:p>
            <a:pPr lvl="1"/>
            <a:r>
              <a:rPr lang="en-US" smtClean="0"/>
              <a:t>Transportation/travel to get medical care</a:t>
            </a:r>
            <a:endParaRPr lang="en-US" dirty="0" smtClean="0"/>
          </a:p>
        </p:txBody>
      </p:sp>
      <p:sp>
        <p:nvSpPr>
          <p:cNvPr id="5" name="Footer Placeholder 4"/>
          <p:cNvSpPr>
            <a:spLocks noGrp="1"/>
          </p:cNvSpPr>
          <p:nvPr>
            <p:ph type="ftr" sz="quarter" idx="13"/>
          </p:nvPr>
        </p:nvSpPr>
        <p:spPr/>
        <p:txBody>
          <a:bodyPr/>
          <a:lstStyle/>
          <a:p>
            <a:r>
              <a:rPr lang="en-US" smtClean="0"/>
              <a:t>NTTC Training –  TY2016</a:t>
            </a:r>
            <a:endParaRPr lang="en-US"/>
          </a:p>
        </p:txBody>
      </p:sp>
      <p:sp>
        <p:nvSpPr>
          <p:cNvPr id="20484" name="Slide Number Placeholder 5"/>
          <p:cNvSpPr>
            <a:spLocks noGrp="1"/>
          </p:cNvSpPr>
          <p:nvPr>
            <p:ph type="sldNum" sz="quarter" idx="14"/>
          </p:nvPr>
        </p:nvSpPr>
        <p:spPr/>
        <p:txBody>
          <a:bodyPr/>
          <a:lstStyle/>
          <a:p>
            <a:fld id="{677D965F-8AB3-43B1-B159-6E3C4F19819B}" type="slidenum">
              <a:rPr lang="en-US" altLang="en-US" smtClean="0"/>
              <a:pPr/>
              <a:t>9</a:t>
            </a:fld>
            <a:endParaRPr lang="en-US" altLang="en-US"/>
          </a:p>
        </p:txBody>
      </p:sp>
      <p:pic>
        <p:nvPicPr>
          <p:cNvPr id="20486" name="Picture 3" descr="C:\Users\Steve\AppData\Local\Microsoft\Windows\Temporary Internet Files\Content.Word\Dogs and b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2863"/>
            <a:ext cx="15732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76B03C5-4510-47D8-A2A6-640069F6E7BC}" vid="{D109E249-15CB-4994-80FA-0138F30909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 Dallas 2016 Agenda v2</Template>
  <TotalTime>0</TotalTime>
  <Words>4069</Words>
  <Application>Microsoft Office PowerPoint</Application>
  <PresentationFormat>On-screen Show (4:3)</PresentationFormat>
  <Paragraphs>665</Paragraphs>
  <Slides>54</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SimSun</vt:lpstr>
      <vt:lpstr>Arial</vt:lpstr>
      <vt:lpstr>Calibri</vt:lpstr>
      <vt:lpstr>Cambria</vt:lpstr>
      <vt:lpstr>Times New Roman</vt:lpstr>
      <vt:lpstr>Verdana</vt:lpstr>
      <vt:lpstr>Wingdings</vt:lpstr>
      <vt:lpstr>1_Custom Design</vt:lpstr>
      <vt:lpstr>Itemized Deductions Tax Computation</vt:lpstr>
      <vt:lpstr>Deductions </vt:lpstr>
      <vt:lpstr>Deductions </vt:lpstr>
      <vt:lpstr>Intake/Interview</vt:lpstr>
      <vt:lpstr>Possible Itemized Deductions</vt:lpstr>
      <vt:lpstr>Limitations on Scope</vt:lpstr>
      <vt:lpstr>Limitations of Scope Continued</vt:lpstr>
      <vt:lpstr>Schedule A</vt:lpstr>
      <vt:lpstr>Medical Expenses</vt:lpstr>
      <vt:lpstr>Medical Expenses </vt:lpstr>
      <vt:lpstr>Medical Expenses</vt:lpstr>
      <vt:lpstr>Medical Deduction Quiz</vt:lpstr>
      <vt:lpstr>Taxes</vt:lpstr>
      <vt:lpstr>Taxes</vt:lpstr>
      <vt:lpstr>State and Local Taxes – Line 5</vt:lpstr>
      <vt:lpstr>Interview</vt:lpstr>
      <vt:lpstr>Sales Tax</vt:lpstr>
      <vt:lpstr>Sales Tax</vt:lpstr>
      <vt:lpstr>Deductible Taxes</vt:lpstr>
      <vt:lpstr>Other Deductible Taxes</vt:lpstr>
      <vt:lpstr>Non-Deductible Taxes</vt:lpstr>
      <vt:lpstr>Home Mortgage Interest</vt:lpstr>
      <vt:lpstr>Home Mortgage Interest Deductibility</vt:lpstr>
      <vt:lpstr>Home Mortgage Interest Deductibility</vt:lpstr>
      <vt:lpstr>Reverse Mortgage</vt:lpstr>
      <vt:lpstr>Home Mortgage Interest</vt:lpstr>
      <vt:lpstr>Home Mortgage Interest</vt:lpstr>
      <vt:lpstr>Home Mortgage Interest</vt:lpstr>
      <vt:lpstr>Interest</vt:lpstr>
      <vt:lpstr>Non-Deductible</vt:lpstr>
      <vt:lpstr>Schedule A (cont.)</vt:lpstr>
      <vt:lpstr>Gifts to Charity </vt:lpstr>
      <vt:lpstr>Gifts to Charity </vt:lpstr>
      <vt:lpstr>Gifts to Charity </vt:lpstr>
      <vt:lpstr>Gifts to Charity</vt:lpstr>
      <vt:lpstr>Gifts to Charity</vt:lpstr>
      <vt:lpstr>Gifts to Charity </vt:lpstr>
      <vt:lpstr>Gifts to Charity – Limits</vt:lpstr>
      <vt:lpstr>Non-Cash Contributions</vt:lpstr>
      <vt:lpstr>Non-Cash Contributions (cont)</vt:lpstr>
      <vt:lpstr>Non-Cash Deductions (cont)</vt:lpstr>
      <vt:lpstr>Form 8283</vt:lpstr>
      <vt:lpstr>Form 8283 Continued</vt:lpstr>
      <vt:lpstr>Non-Deductible Contributions</vt:lpstr>
      <vt:lpstr>Non-Deductible Contributions</vt:lpstr>
      <vt:lpstr>Miscellaneous Deductions</vt:lpstr>
      <vt:lpstr>Miscellaneous Deductions (cont)</vt:lpstr>
      <vt:lpstr>Miscellaneous Deductions (cont)</vt:lpstr>
      <vt:lpstr>Miscellaneous Not Subject to 2%</vt:lpstr>
      <vt:lpstr>Deductions – Special Rule</vt:lpstr>
      <vt:lpstr>Phase-outs</vt:lpstr>
      <vt:lpstr>Quality Review</vt:lpstr>
      <vt:lpstr>Summary with Taxpayer</vt:lpstr>
      <vt:lpstr>Itemized Deductions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2013-11-01T00:19:30Z</dcterms:created>
  <dcterms:modified xsi:type="dcterms:W3CDTF">2016-12-16T16:48:27Z</dcterms:modified>
</cp:coreProperties>
</file>